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64.jpg" ContentType="image/jpeg"/>
  <Override PartName="/ppt/media/image6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8"/>
  </p:notesMasterIdLst>
  <p:sldIdLst>
    <p:sldId id="256" r:id="rId2"/>
    <p:sldId id="261" r:id="rId3"/>
    <p:sldId id="260" r:id="rId4"/>
    <p:sldId id="262" r:id="rId5"/>
    <p:sldId id="263" r:id="rId6"/>
    <p:sldId id="267" r:id="rId7"/>
    <p:sldId id="271" r:id="rId8"/>
    <p:sldId id="275" r:id="rId9"/>
    <p:sldId id="279" r:id="rId10"/>
    <p:sldId id="280" r:id="rId11"/>
    <p:sldId id="281" r:id="rId12"/>
    <p:sldId id="288" r:id="rId13"/>
    <p:sldId id="289" r:id="rId14"/>
    <p:sldId id="296" r:id="rId15"/>
    <p:sldId id="809" r:id="rId16"/>
    <p:sldId id="68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52" y="18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89F15-C4E2-40FD-AE18-2F420250856C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95FC1-BB55-48D6-B12C-CAD45DE83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41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78984-C152-4CE1-B6D4-96E4A2478C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7E9B2B-0A1F-4A5D-B06F-60EE48948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7E90B-2FF6-4B7F-8B1D-E6910829A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FCCFD-6653-4118-853E-F23EB8B831F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6C02C-EF0E-4698-9AB7-8869802F7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DD44E-F13E-4413-8B06-15DD9ED35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E979-9D51-4AFB-8EAB-BF7B4D2EF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20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B46AD-D368-456D-93A6-2784215BD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CB8A4D-3A91-4466-BB37-011EB279C0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C6CE5-77CE-4F7F-851A-12CF39918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FCCFD-6653-4118-853E-F23EB8B831F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4E7B6-97E2-48F1-831C-F1DA378AD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719C2-372E-4131-8496-30FADBDF4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E979-9D51-4AFB-8EAB-BF7B4D2EF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4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AB8718-649A-4253-A9A2-0FDAF60017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106D97-275E-44D0-8488-28116F1CC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78810-1356-4A19-A37F-4051567A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FCCFD-6653-4118-853E-F23EB8B831F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3AD7C-ACDF-491E-A511-E5A96030F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E87C2-E3F6-4B9B-A8E9-ABA8F2061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E979-9D51-4AFB-8EAB-BF7B4D2EF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9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515F-0E97-4824-BD12-8D3DF72F2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D767B-C276-4535-AA27-271384163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6B71D-703E-47D6-B6F6-62DB73532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FCCFD-6653-4118-853E-F23EB8B831F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E1038-F3E1-44B7-BA3E-9B9D3929B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B3900-31BD-42F4-991D-A3A2800D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E979-9D51-4AFB-8EAB-BF7B4D2EF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45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C0365-CAD7-4DE6-9CDD-98968B3DA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4AAE2-919D-4127-92DB-FBADBA6A0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1CFF9-1C6E-41B4-BEDB-B8C5340E3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FCCFD-6653-4118-853E-F23EB8B831F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20E61-3588-4F46-81BD-85DFB027A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43DFC-E3CE-481B-807E-83BA55CE7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E979-9D51-4AFB-8EAB-BF7B4D2EF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2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E6F4-BAF6-4BF1-ABC1-7F12BCCFB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31D4A-60D3-4292-ADB4-16927D3319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7375A-BB9D-4E87-B828-406F45A251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6DDAA3-E184-43F5-8AE4-82A4F4F3B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FCCFD-6653-4118-853E-F23EB8B831F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B7BA62-590F-4808-B6C3-4BF1BE1F8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CB2996-EB4B-4F23-8C28-97F510490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E979-9D51-4AFB-8EAB-BF7B4D2EF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0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743E8-A130-4128-9970-134D4616D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4FCF3E-BFF8-41D6-A0F5-2CD247FA5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BFE751-383A-4765-87BD-A7682F0E5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C5EC31-E65C-4416-9C80-7141160497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6FCFEE-3DCA-4EEA-A7A2-5D169A6A25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8F5A0D-E425-4646-8EE0-17C465784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FCCFD-6653-4118-853E-F23EB8B831F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0F6D55-E2D5-4C13-8898-F451B344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D1D3D3-3A8C-447F-9F78-AE1AE7FFA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E979-9D51-4AFB-8EAB-BF7B4D2EF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20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665FA-D063-4CF6-A3FC-EF65C164A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905257-D883-4037-A8BD-92CD4B827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FCCFD-6653-4118-853E-F23EB8B831F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07890F-54EB-44F4-871A-25C697633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D27CEE-1999-49BE-8A1E-BA2DB586C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E979-9D51-4AFB-8EAB-BF7B4D2EF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89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7A54AA-63AD-4E52-8182-D5E7C7F4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FCCFD-6653-4118-853E-F23EB8B831F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AD6AF0-3937-41CA-9E2C-3774C9485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B5948-15A2-442F-9B3C-9350E63E7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E979-9D51-4AFB-8EAB-BF7B4D2EF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20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47DE3-C4CB-45DE-AE24-2D4B6AFA9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702D3-7205-4207-B94E-CEE12B9AA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508742-A309-44F5-8585-9B908851DE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863E0-A709-4823-89ED-A050CA194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FCCFD-6653-4118-853E-F23EB8B831F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4D2E7B-754F-41F3-BF51-0060DAD70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BCB40E-A8A0-4129-A22E-FF534469E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E979-9D51-4AFB-8EAB-BF7B4D2EF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38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88EDC-D0E8-431C-8B2C-431FDCF5A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A3CEF1-118E-4771-8C99-55F7F11618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560B45-0A3B-4B4C-B83C-8CA0FFCA2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6E4588-D4B4-41CC-926C-550567ED3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FCCFD-6653-4118-853E-F23EB8B831F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2FD8F4-563A-47C9-8E1D-95C096BEA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4B334-93B1-42BD-BC6F-464B6574A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E979-9D51-4AFB-8EAB-BF7B4D2EF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0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F8A8DB-98D8-488E-AA51-1DC554D86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B7BDA-6AB7-40B2-88CA-3236DC16A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39126-8943-4F04-9702-7E6FDF5860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FCCFD-6653-4118-853E-F23EB8B831F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0ADAC-339E-49ED-A7DD-7C415CF5F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E1A2F-B679-4896-A492-530D41DEA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2E979-9D51-4AFB-8EAB-BF7B4D2EF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9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9" Type="http://schemas.openxmlformats.org/officeDocument/2006/relationships/image" Target="../media/image56.png"/><Relationship Id="rId21" Type="http://schemas.openxmlformats.org/officeDocument/2006/relationships/image" Target="../media/image38.png"/><Relationship Id="rId34" Type="http://schemas.openxmlformats.org/officeDocument/2006/relationships/image" Target="../media/image51.png"/><Relationship Id="rId42" Type="http://schemas.openxmlformats.org/officeDocument/2006/relationships/image" Target="../media/image59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32" Type="http://schemas.openxmlformats.org/officeDocument/2006/relationships/image" Target="../media/image49.png"/><Relationship Id="rId37" Type="http://schemas.openxmlformats.org/officeDocument/2006/relationships/image" Target="../media/image54.png"/><Relationship Id="rId40" Type="http://schemas.openxmlformats.org/officeDocument/2006/relationships/image" Target="../media/image57.png"/><Relationship Id="rId45" Type="http://schemas.openxmlformats.org/officeDocument/2006/relationships/image" Target="../media/image62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5.png"/><Relationship Id="rId36" Type="http://schemas.openxmlformats.org/officeDocument/2006/relationships/image" Target="../media/image53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31" Type="http://schemas.openxmlformats.org/officeDocument/2006/relationships/image" Target="../media/image48.png"/><Relationship Id="rId44" Type="http://schemas.openxmlformats.org/officeDocument/2006/relationships/image" Target="../media/image61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png"/><Relationship Id="rId30" Type="http://schemas.openxmlformats.org/officeDocument/2006/relationships/image" Target="../media/image47.png"/><Relationship Id="rId35" Type="http://schemas.openxmlformats.org/officeDocument/2006/relationships/image" Target="../media/image52.png"/><Relationship Id="rId43" Type="http://schemas.openxmlformats.org/officeDocument/2006/relationships/image" Target="../media/image60.png"/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33" Type="http://schemas.openxmlformats.org/officeDocument/2006/relationships/image" Target="../media/image50.png"/><Relationship Id="rId38" Type="http://schemas.openxmlformats.org/officeDocument/2006/relationships/image" Target="../media/image55.png"/><Relationship Id="rId46" Type="http://schemas.openxmlformats.org/officeDocument/2006/relationships/image" Target="../media/image63.png"/><Relationship Id="rId20" Type="http://schemas.openxmlformats.org/officeDocument/2006/relationships/image" Target="../media/image37.png"/><Relationship Id="rId41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hyperlink" Target="https://fulbright.uark.edu/programs/liebolt-premedical-program/admission/pmac-timeline.php" TargetMode="External"/><Relationship Id="rId4" Type="http://schemas.openxmlformats.org/officeDocument/2006/relationships/image" Target="../media/image6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registra@uark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amc.org/amcasdeadline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49756-3051-4425-9CC3-B677E0A7CF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Applying to Med School Part 2</a:t>
            </a:r>
            <a:br>
              <a:rPr lang="en-US" dirty="0"/>
            </a:br>
            <a:r>
              <a:rPr lang="en-US" dirty="0"/>
              <a:t>AMCAS EY2024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5ED273-1D4E-42C3-A7E0-86415585CE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April 2023</a:t>
            </a:r>
          </a:p>
        </p:txBody>
      </p:sp>
    </p:spTree>
    <p:extLst>
      <p:ext uri="{BB962C8B-B14F-4D97-AF65-F5344CB8AC3E}">
        <p14:creationId xmlns:p14="http://schemas.microsoft.com/office/powerpoint/2010/main" val="1393141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105"/>
              </a:spcBef>
            </a:pPr>
            <a:r>
              <a:rPr dirty="0"/>
              <a:t>Letters</a:t>
            </a:r>
            <a:r>
              <a:rPr spc="-10" dirty="0"/>
              <a:t> </a:t>
            </a:r>
            <a:r>
              <a:rPr dirty="0"/>
              <a:t>of </a:t>
            </a:r>
            <a:r>
              <a:rPr spc="-10" dirty="0"/>
              <a:t>Evaluation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37397" y="3353561"/>
            <a:ext cx="2007235" cy="1478280"/>
          </a:xfrm>
          <a:prstGeom prst="rect">
            <a:avLst/>
          </a:prstGeom>
          <a:ln w="38100">
            <a:solidFill>
              <a:srgbClr val="5F249E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02870" marR="93345" indent="-1270" algn="ctr">
              <a:lnSpc>
                <a:spcPct val="100000"/>
              </a:lnSpc>
              <a:spcBef>
                <a:spcPts val="310"/>
              </a:spcBef>
            </a:pPr>
            <a:r>
              <a:rPr sz="1800" dirty="0">
                <a:solidFill>
                  <a:srgbClr val="092E6C"/>
                </a:solidFill>
                <a:latin typeface="Arial"/>
                <a:cs typeface="Arial"/>
              </a:rPr>
              <a:t>Applicants</a:t>
            </a:r>
            <a:r>
              <a:rPr sz="1800" spc="-55" dirty="0">
                <a:solidFill>
                  <a:srgbClr val="092E6C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92E6C"/>
                </a:solidFill>
                <a:latin typeface="Arial"/>
                <a:cs typeface="Arial"/>
              </a:rPr>
              <a:t>can </a:t>
            </a:r>
            <a:r>
              <a:rPr sz="1800" dirty="0">
                <a:solidFill>
                  <a:srgbClr val="092E6C"/>
                </a:solidFill>
                <a:latin typeface="Arial"/>
                <a:cs typeface="Arial"/>
              </a:rPr>
              <a:t>submit</a:t>
            </a:r>
            <a:r>
              <a:rPr sz="1800" spc="-10" dirty="0">
                <a:solidFill>
                  <a:srgbClr val="092E6C"/>
                </a:solidFill>
                <a:latin typeface="Arial"/>
                <a:cs typeface="Arial"/>
              </a:rPr>
              <a:t> their </a:t>
            </a:r>
            <a:r>
              <a:rPr sz="1800" dirty="0">
                <a:solidFill>
                  <a:srgbClr val="092E6C"/>
                </a:solidFill>
                <a:latin typeface="Arial"/>
                <a:cs typeface="Arial"/>
              </a:rPr>
              <a:t>application</a:t>
            </a:r>
            <a:r>
              <a:rPr sz="1800" spc="-50" dirty="0">
                <a:solidFill>
                  <a:srgbClr val="092E6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A70050"/>
                </a:solidFill>
                <a:latin typeface="Arial"/>
                <a:cs typeface="Arial"/>
              </a:rPr>
              <a:t>before </a:t>
            </a:r>
            <a:r>
              <a:rPr sz="1800" dirty="0">
                <a:solidFill>
                  <a:srgbClr val="092E6C"/>
                </a:solidFill>
                <a:latin typeface="Arial"/>
                <a:cs typeface="Arial"/>
              </a:rPr>
              <a:t>AMCAS</a:t>
            </a:r>
            <a:r>
              <a:rPr sz="1800" spc="-70" dirty="0">
                <a:solidFill>
                  <a:srgbClr val="092E6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92E6C"/>
                </a:solidFill>
                <a:latin typeface="Arial"/>
                <a:cs typeface="Arial"/>
              </a:rPr>
              <a:t>receives </a:t>
            </a:r>
            <a:r>
              <a:rPr sz="1800" dirty="0">
                <a:solidFill>
                  <a:srgbClr val="092E6C"/>
                </a:solidFill>
                <a:latin typeface="Arial"/>
                <a:cs typeface="Arial"/>
              </a:rPr>
              <a:t>their</a:t>
            </a:r>
            <a:r>
              <a:rPr sz="1800" spc="-70" dirty="0">
                <a:solidFill>
                  <a:srgbClr val="092E6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92E6C"/>
                </a:solidFill>
                <a:latin typeface="Arial"/>
                <a:cs typeface="Arial"/>
              </a:rPr>
              <a:t>letters.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22258" y="2491663"/>
            <a:ext cx="586740" cy="637540"/>
          </a:xfrm>
          <a:custGeom>
            <a:avLst/>
            <a:gdLst/>
            <a:ahLst/>
            <a:cxnLst/>
            <a:rect l="l" t="t" r="r" b="b"/>
            <a:pathLst>
              <a:path w="586740" h="637539">
                <a:moveTo>
                  <a:pt x="53086" y="584200"/>
                </a:moveTo>
                <a:lnTo>
                  <a:pt x="0" y="584200"/>
                </a:lnTo>
                <a:lnTo>
                  <a:pt x="0" y="637286"/>
                </a:lnTo>
                <a:lnTo>
                  <a:pt x="53086" y="584200"/>
                </a:lnTo>
                <a:close/>
              </a:path>
              <a:path w="586740" h="637539">
                <a:moveTo>
                  <a:pt x="94170" y="263842"/>
                </a:moveTo>
                <a:lnTo>
                  <a:pt x="0" y="263842"/>
                </a:lnTo>
                <a:lnTo>
                  <a:pt x="0" y="301523"/>
                </a:lnTo>
                <a:lnTo>
                  <a:pt x="94170" y="301523"/>
                </a:lnTo>
                <a:lnTo>
                  <a:pt x="94170" y="263842"/>
                </a:lnTo>
                <a:close/>
              </a:path>
              <a:path w="586740" h="637539">
                <a:moveTo>
                  <a:pt x="109613" y="527672"/>
                </a:moveTo>
                <a:lnTo>
                  <a:pt x="56502" y="527672"/>
                </a:lnTo>
                <a:lnTo>
                  <a:pt x="56502" y="580783"/>
                </a:lnTo>
                <a:lnTo>
                  <a:pt x="109613" y="527672"/>
                </a:lnTo>
                <a:close/>
              </a:path>
              <a:path w="586740" h="637539">
                <a:moveTo>
                  <a:pt x="139941" y="113842"/>
                </a:moveTo>
                <a:lnTo>
                  <a:pt x="64693" y="38557"/>
                </a:lnTo>
                <a:lnTo>
                  <a:pt x="38049" y="65201"/>
                </a:lnTo>
                <a:lnTo>
                  <a:pt x="113296" y="140500"/>
                </a:lnTo>
                <a:lnTo>
                  <a:pt x="139941" y="113842"/>
                </a:lnTo>
                <a:close/>
              </a:path>
              <a:path w="586740" h="637539">
                <a:moveTo>
                  <a:pt x="339026" y="0"/>
                </a:moveTo>
                <a:lnTo>
                  <a:pt x="301358" y="0"/>
                </a:lnTo>
                <a:lnTo>
                  <a:pt x="301358" y="113080"/>
                </a:lnTo>
                <a:lnTo>
                  <a:pt x="339026" y="113080"/>
                </a:lnTo>
                <a:lnTo>
                  <a:pt x="339026" y="0"/>
                </a:lnTo>
                <a:close/>
              </a:path>
              <a:path w="586740" h="637539">
                <a:moveTo>
                  <a:pt x="392303" y="244995"/>
                </a:moveTo>
                <a:lnTo>
                  <a:pt x="365391" y="244995"/>
                </a:lnTo>
                <a:lnTo>
                  <a:pt x="367753" y="269544"/>
                </a:lnTo>
                <a:lnTo>
                  <a:pt x="392303" y="244995"/>
                </a:lnTo>
                <a:close/>
              </a:path>
              <a:path w="586740" h="637539">
                <a:moveTo>
                  <a:pt x="478447" y="158851"/>
                </a:moveTo>
                <a:lnTo>
                  <a:pt x="469773" y="153416"/>
                </a:lnTo>
                <a:lnTo>
                  <a:pt x="455803" y="150761"/>
                </a:lnTo>
                <a:lnTo>
                  <a:pt x="184581" y="150761"/>
                </a:lnTo>
                <a:lnTo>
                  <a:pt x="150812" y="171437"/>
                </a:lnTo>
                <a:lnTo>
                  <a:pt x="113385" y="523913"/>
                </a:lnTo>
                <a:lnTo>
                  <a:pt x="176161" y="461124"/>
                </a:lnTo>
                <a:lnTo>
                  <a:pt x="201536" y="207302"/>
                </a:lnTo>
                <a:lnTo>
                  <a:pt x="429996" y="207302"/>
                </a:lnTo>
                <a:lnTo>
                  <a:pt x="478447" y="158851"/>
                </a:lnTo>
                <a:close/>
              </a:path>
              <a:path w="586740" h="637539">
                <a:moveTo>
                  <a:pt x="586740" y="50558"/>
                </a:moveTo>
                <a:lnTo>
                  <a:pt x="575221" y="39027"/>
                </a:lnTo>
                <a:lnTo>
                  <a:pt x="499973" y="114312"/>
                </a:lnTo>
                <a:lnTo>
                  <a:pt x="511479" y="125818"/>
                </a:lnTo>
                <a:lnTo>
                  <a:pt x="586740" y="50558"/>
                </a:lnTo>
                <a:close/>
              </a:path>
            </a:pathLst>
          </a:custGeom>
          <a:solidFill>
            <a:srgbClr val="ED2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716126" y="1766164"/>
            <a:ext cx="7175500" cy="4660900"/>
            <a:chOff x="716126" y="1766164"/>
            <a:chExt cx="7175500" cy="46609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26" y="1766164"/>
              <a:ext cx="7175298" cy="46607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776" y="1924811"/>
              <a:ext cx="6678168" cy="4163567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115925" y="6646488"/>
            <a:ext cx="202565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800" b="0" i="0">
                <a:solidFill>
                  <a:srgbClr val="0A518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/>
              <a:t>©</a:t>
            </a:r>
            <a:r>
              <a:rPr lang="en-US" spc="-25"/>
              <a:t> </a:t>
            </a:r>
            <a:r>
              <a:rPr lang="en-US"/>
              <a:t>Association</a:t>
            </a:r>
            <a:r>
              <a:rPr lang="en-US" spc="-35"/>
              <a:t> </a:t>
            </a:r>
            <a:r>
              <a:rPr lang="en-US"/>
              <a:t>of</a:t>
            </a:r>
            <a:r>
              <a:rPr lang="en-US" spc="-10"/>
              <a:t> </a:t>
            </a:r>
            <a:r>
              <a:rPr lang="en-US"/>
              <a:t>American</a:t>
            </a:r>
            <a:r>
              <a:rPr lang="en-US" spc="-35"/>
              <a:t> </a:t>
            </a:r>
            <a:r>
              <a:rPr lang="en-US"/>
              <a:t>Medical</a:t>
            </a:r>
            <a:r>
              <a:rPr lang="en-US" spc="-5"/>
              <a:t> </a:t>
            </a:r>
            <a:r>
              <a:rPr lang="en-US" spc="-10"/>
              <a:t>Colleges</a:t>
            </a:r>
            <a:endParaRPr spc="-1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105"/>
              </a:spcBef>
            </a:pPr>
            <a:r>
              <a:rPr dirty="0"/>
              <a:t>Medical </a:t>
            </a:r>
            <a:r>
              <a:rPr spc="-10" dirty="0"/>
              <a:t>Schools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317747" y="1284744"/>
            <a:ext cx="5191125" cy="5282565"/>
            <a:chOff x="3317747" y="1284744"/>
            <a:chExt cx="5191125" cy="52825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7747" y="1284744"/>
              <a:ext cx="5190744" cy="52821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12819" y="1479804"/>
              <a:ext cx="4620768" cy="471220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15925" y="6646488"/>
            <a:ext cx="202565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800" b="0" i="0">
                <a:solidFill>
                  <a:srgbClr val="0A518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/>
              <a:t>©</a:t>
            </a:r>
            <a:r>
              <a:rPr lang="en-US" spc="-25"/>
              <a:t> </a:t>
            </a:r>
            <a:r>
              <a:rPr lang="en-US"/>
              <a:t>Association</a:t>
            </a:r>
            <a:r>
              <a:rPr lang="en-US" spc="-35"/>
              <a:t> </a:t>
            </a:r>
            <a:r>
              <a:rPr lang="en-US"/>
              <a:t>of</a:t>
            </a:r>
            <a:r>
              <a:rPr lang="en-US" spc="-10"/>
              <a:t> </a:t>
            </a:r>
            <a:r>
              <a:rPr lang="en-US"/>
              <a:t>American</a:t>
            </a:r>
            <a:r>
              <a:rPr lang="en-US" spc="-35"/>
              <a:t> </a:t>
            </a:r>
            <a:r>
              <a:rPr lang="en-US"/>
              <a:t>Medical</a:t>
            </a:r>
            <a:r>
              <a:rPr lang="en-US" spc="-5"/>
              <a:t> </a:t>
            </a:r>
            <a:r>
              <a:rPr lang="en-US" spc="-10"/>
              <a:t>Colleges</a:t>
            </a:r>
            <a:endParaRPr spc="-1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105"/>
              </a:spcBef>
            </a:pPr>
            <a:r>
              <a:rPr dirty="0"/>
              <a:t>AMCAS</a:t>
            </a:r>
            <a:r>
              <a:rPr spc="-160" dirty="0"/>
              <a:t> </a:t>
            </a:r>
            <a:r>
              <a:rPr dirty="0"/>
              <a:t>Verification</a:t>
            </a:r>
            <a:r>
              <a:rPr spc="-145" dirty="0"/>
              <a:t> </a:t>
            </a:r>
            <a:r>
              <a:rPr spc="-10" dirty="0"/>
              <a:t>Process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699845"/>
            <a:ext cx="4700905" cy="1456690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2400" b="1" spc="-10" dirty="0">
                <a:solidFill>
                  <a:srgbClr val="00396F"/>
                </a:solidFill>
                <a:latin typeface="Arial"/>
                <a:cs typeface="Arial"/>
              </a:rPr>
              <a:t>Transcripts</a:t>
            </a:r>
            <a:endParaRPr sz="2400">
              <a:latin typeface="Arial"/>
              <a:cs typeface="Arial"/>
            </a:endParaRPr>
          </a:p>
          <a:p>
            <a:pPr marL="355600" marR="5080" indent="-343535" algn="just">
              <a:lnSpc>
                <a:spcPct val="90100"/>
              </a:lnSpc>
              <a:spcBef>
                <a:spcPts val="994"/>
              </a:spcBef>
              <a:buFont typeface="Wingdings"/>
              <a:buChar char=""/>
              <a:tabLst>
                <a:tab pos="356235" algn="l"/>
              </a:tabLst>
            </a:pPr>
            <a:r>
              <a:rPr sz="2000" dirty="0">
                <a:solidFill>
                  <a:srgbClr val="00396F"/>
                </a:solidFill>
                <a:latin typeface="Arial"/>
                <a:cs typeface="Arial"/>
              </a:rPr>
              <a:t>All</a:t>
            </a:r>
            <a:r>
              <a:rPr sz="2000" spc="-30" dirty="0">
                <a:solidFill>
                  <a:srgbClr val="00396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96F"/>
                </a:solidFill>
                <a:latin typeface="Arial"/>
                <a:cs typeface="Arial"/>
              </a:rPr>
              <a:t>required</a:t>
            </a:r>
            <a:r>
              <a:rPr sz="2000" spc="-45" dirty="0">
                <a:solidFill>
                  <a:srgbClr val="00396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96F"/>
                </a:solidFill>
                <a:latin typeface="Arial"/>
                <a:cs typeface="Arial"/>
              </a:rPr>
              <a:t>official</a:t>
            </a:r>
            <a:r>
              <a:rPr sz="2000" spc="-35" dirty="0">
                <a:solidFill>
                  <a:srgbClr val="00396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96F"/>
                </a:solidFill>
                <a:latin typeface="Arial"/>
                <a:cs typeface="Arial"/>
              </a:rPr>
              <a:t>transcripts</a:t>
            </a:r>
            <a:r>
              <a:rPr sz="2000" spc="-70" dirty="0">
                <a:solidFill>
                  <a:srgbClr val="00396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96F"/>
                </a:solidFill>
                <a:latin typeface="Arial"/>
                <a:cs typeface="Arial"/>
              </a:rPr>
              <a:t>must</a:t>
            </a:r>
            <a:r>
              <a:rPr sz="2000" spc="-45" dirty="0">
                <a:solidFill>
                  <a:srgbClr val="00396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396F"/>
                </a:solidFill>
                <a:latin typeface="Arial"/>
                <a:cs typeface="Arial"/>
              </a:rPr>
              <a:t>be </a:t>
            </a:r>
            <a:r>
              <a:rPr sz="2000" dirty="0">
                <a:solidFill>
                  <a:srgbClr val="00396F"/>
                </a:solidFill>
                <a:latin typeface="Arial"/>
                <a:cs typeface="Arial"/>
              </a:rPr>
              <a:t>received</a:t>
            </a:r>
            <a:r>
              <a:rPr sz="2000" spc="-50" dirty="0">
                <a:solidFill>
                  <a:srgbClr val="00396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96F"/>
                </a:solidFill>
                <a:latin typeface="Arial"/>
                <a:cs typeface="Arial"/>
              </a:rPr>
              <a:t>before</a:t>
            </a:r>
            <a:r>
              <a:rPr sz="2000" spc="-50" dirty="0">
                <a:solidFill>
                  <a:srgbClr val="00396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96F"/>
                </a:solidFill>
                <a:latin typeface="Arial"/>
                <a:cs typeface="Arial"/>
              </a:rPr>
              <a:t>an</a:t>
            </a:r>
            <a:r>
              <a:rPr sz="2000" spc="-35" dirty="0">
                <a:solidFill>
                  <a:srgbClr val="00396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96F"/>
                </a:solidFill>
                <a:latin typeface="Arial"/>
                <a:cs typeface="Arial"/>
              </a:rPr>
              <a:t>application</a:t>
            </a:r>
            <a:r>
              <a:rPr sz="2000" spc="-40" dirty="0">
                <a:solidFill>
                  <a:srgbClr val="00396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96F"/>
                </a:solidFill>
                <a:latin typeface="Arial"/>
                <a:cs typeface="Arial"/>
              </a:rPr>
              <a:t>can</a:t>
            </a:r>
            <a:r>
              <a:rPr sz="2000" spc="-45" dirty="0">
                <a:solidFill>
                  <a:srgbClr val="00396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396F"/>
                </a:solidFill>
                <a:latin typeface="Arial"/>
                <a:cs typeface="Arial"/>
              </a:rPr>
              <a:t>join </a:t>
            </a:r>
            <a:r>
              <a:rPr sz="2000" dirty="0">
                <a:solidFill>
                  <a:srgbClr val="00396F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00396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96F"/>
                </a:solidFill>
                <a:latin typeface="Arial"/>
                <a:cs typeface="Arial"/>
              </a:rPr>
              <a:t>verification</a:t>
            </a:r>
            <a:r>
              <a:rPr sz="2000" spc="-20" dirty="0">
                <a:solidFill>
                  <a:srgbClr val="00396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396F"/>
                </a:solidFill>
                <a:latin typeface="Arial"/>
                <a:cs typeface="Arial"/>
              </a:rPr>
              <a:t>queue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1239" y="3131946"/>
            <a:ext cx="4832350" cy="219011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2400" b="1" spc="-10" dirty="0">
                <a:solidFill>
                  <a:srgbClr val="00396F"/>
                </a:solidFill>
                <a:latin typeface="Arial"/>
                <a:cs typeface="Arial"/>
              </a:rPr>
              <a:t>Processing</a:t>
            </a:r>
            <a:endParaRPr sz="2400">
              <a:latin typeface="Arial"/>
              <a:cs typeface="Arial"/>
            </a:endParaRPr>
          </a:p>
          <a:p>
            <a:pPr marL="584200" marR="509905" indent="-228600">
              <a:lnSpc>
                <a:spcPct val="90000"/>
              </a:lnSpc>
              <a:spcBef>
                <a:spcPts val="490"/>
              </a:spcBef>
              <a:buFont typeface="Wingdings"/>
              <a:buChar char=""/>
              <a:tabLst>
                <a:tab pos="584835" algn="l"/>
              </a:tabLst>
            </a:pPr>
            <a:r>
              <a:rPr sz="2400" dirty="0">
                <a:solidFill>
                  <a:srgbClr val="00396F"/>
                </a:solidFill>
                <a:latin typeface="Arial"/>
                <a:cs typeface="Arial"/>
              </a:rPr>
              <a:t>From</a:t>
            </a:r>
            <a:r>
              <a:rPr sz="2400" spc="-15" dirty="0">
                <a:solidFill>
                  <a:srgbClr val="00396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96F"/>
                </a:solidFill>
                <a:latin typeface="Arial"/>
                <a:cs typeface="Arial"/>
              </a:rPr>
              <a:t>date</a:t>
            </a:r>
            <a:r>
              <a:rPr sz="2400" spc="-10" dirty="0">
                <a:solidFill>
                  <a:srgbClr val="00396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96F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00396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F249E"/>
                </a:solidFill>
                <a:latin typeface="Arial"/>
                <a:cs typeface="Arial"/>
              </a:rPr>
              <a:t>“Ready</a:t>
            </a:r>
            <a:r>
              <a:rPr sz="2400" b="1" spc="10" dirty="0">
                <a:solidFill>
                  <a:srgbClr val="5F249E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5F249E"/>
                </a:solidFill>
                <a:latin typeface="Arial"/>
                <a:cs typeface="Arial"/>
              </a:rPr>
              <a:t>to </a:t>
            </a:r>
            <a:r>
              <a:rPr sz="2400" b="1" dirty="0">
                <a:solidFill>
                  <a:srgbClr val="5F249E"/>
                </a:solidFill>
                <a:latin typeface="Arial"/>
                <a:cs typeface="Arial"/>
              </a:rPr>
              <a:t>Review”</a:t>
            </a:r>
            <a:r>
              <a:rPr sz="2400" b="1" spc="-45" dirty="0">
                <a:solidFill>
                  <a:srgbClr val="5F249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96F"/>
                </a:solidFill>
                <a:latin typeface="Arial"/>
                <a:cs typeface="Arial"/>
              </a:rPr>
              <a:t>application</a:t>
            </a:r>
            <a:r>
              <a:rPr sz="2400" spc="10" dirty="0">
                <a:solidFill>
                  <a:srgbClr val="00396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396F"/>
                </a:solidFill>
                <a:latin typeface="Arial"/>
                <a:cs typeface="Arial"/>
              </a:rPr>
              <a:t>status, </a:t>
            </a:r>
            <a:r>
              <a:rPr sz="2400" dirty="0">
                <a:solidFill>
                  <a:srgbClr val="00396F"/>
                </a:solidFill>
                <a:latin typeface="Arial"/>
                <a:cs typeface="Arial"/>
              </a:rPr>
              <a:t>about</a:t>
            </a:r>
            <a:r>
              <a:rPr sz="2400" spc="-20" dirty="0">
                <a:solidFill>
                  <a:srgbClr val="00396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96F"/>
                </a:solidFill>
                <a:latin typeface="Arial"/>
                <a:cs typeface="Arial"/>
              </a:rPr>
              <a:t>6</a:t>
            </a:r>
            <a:r>
              <a:rPr sz="2400" spc="-20" dirty="0">
                <a:solidFill>
                  <a:srgbClr val="00396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396F"/>
                </a:solidFill>
                <a:latin typeface="Arial"/>
                <a:cs typeface="Arial"/>
              </a:rPr>
              <a:t>weeks</a:t>
            </a:r>
            <a:endParaRPr sz="2400">
              <a:latin typeface="Arial"/>
              <a:cs typeface="Arial"/>
            </a:endParaRPr>
          </a:p>
          <a:p>
            <a:pPr marL="584200" marR="5080" indent="-228600">
              <a:lnSpc>
                <a:spcPts val="2590"/>
              </a:lnSpc>
              <a:spcBef>
                <a:spcPts val="545"/>
              </a:spcBef>
              <a:buFont typeface="Wingdings"/>
              <a:buChar char=""/>
              <a:tabLst>
                <a:tab pos="584835" algn="l"/>
              </a:tabLst>
            </a:pPr>
            <a:r>
              <a:rPr sz="2400" dirty="0">
                <a:solidFill>
                  <a:srgbClr val="00396F"/>
                </a:solidFill>
                <a:latin typeface="Arial"/>
                <a:cs typeface="Arial"/>
              </a:rPr>
              <a:t>Find</a:t>
            </a:r>
            <a:r>
              <a:rPr sz="2400" spc="-25" dirty="0">
                <a:solidFill>
                  <a:srgbClr val="00396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96F"/>
                </a:solidFill>
                <a:latin typeface="Arial"/>
                <a:cs typeface="Arial"/>
              </a:rPr>
              <a:t>processing on</a:t>
            </a:r>
            <a:r>
              <a:rPr sz="2400" spc="-25" dirty="0">
                <a:solidFill>
                  <a:srgbClr val="00396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96F"/>
                </a:solidFill>
                <a:latin typeface="Arial"/>
                <a:cs typeface="Arial"/>
              </a:rPr>
              <a:t>the</a:t>
            </a:r>
            <a:r>
              <a:rPr sz="2400" spc="-150" dirty="0">
                <a:solidFill>
                  <a:srgbClr val="00396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396F"/>
                </a:solidFill>
                <a:latin typeface="Arial"/>
                <a:cs typeface="Arial"/>
              </a:rPr>
              <a:t>AMCAS </a:t>
            </a:r>
            <a:r>
              <a:rPr sz="2400" dirty="0">
                <a:solidFill>
                  <a:srgbClr val="00396F"/>
                </a:solidFill>
                <a:latin typeface="Arial"/>
                <a:cs typeface="Arial"/>
              </a:rPr>
              <a:t>application</a:t>
            </a:r>
            <a:r>
              <a:rPr sz="2400" spc="20" dirty="0">
                <a:solidFill>
                  <a:srgbClr val="00396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96F"/>
                </a:solidFill>
                <a:latin typeface="Arial"/>
                <a:cs typeface="Arial"/>
              </a:rPr>
              <a:t>sign</a:t>
            </a:r>
            <a:r>
              <a:rPr sz="2400" spc="-20" dirty="0">
                <a:solidFill>
                  <a:srgbClr val="00396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96F"/>
                </a:solidFill>
                <a:latin typeface="Arial"/>
                <a:cs typeface="Arial"/>
              </a:rPr>
              <a:t>in</a:t>
            </a:r>
            <a:r>
              <a:rPr sz="2400" spc="-10" dirty="0">
                <a:solidFill>
                  <a:srgbClr val="00396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0396F"/>
                </a:solidFill>
                <a:latin typeface="Arial"/>
                <a:cs typeface="Arial"/>
              </a:rPr>
              <a:t>page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086600" y="2097023"/>
            <a:ext cx="3342640" cy="2421890"/>
            <a:chOff x="7086600" y="2097023"/>
            <a:chExt cx="3342640" cy="2421890"/>
          </a:xfrm>
        </p:grpSpPr>
        <p:sp>
          <p:nvSpPr>
            <p:cNvPr id="6" name="object 6"/>
            <p:cNvSpPr/>
            <p:nvPr/>
          </p:nvSpPr>
          <p:spPr>
            <a:xfrm>
              <a:off x="7086600" y="2097023"/>
              <a:ext cx="3342640" cy="1161415"/>
            </a:xfrm>
            <a:custGeom>
              <a:avLst/>
              <a:gdLst/>
              <a:ahLst/>
              <a:cxnLst/>
              <a:rect l="l" t="t" r="r" b="b"/>
              <a:pathLst>
                <a:path w="3342640" h="1161414">
                  <a:moveTo>
                    <a:pt x="1671066" y="0"/>
                  </a:moveTo>
                  <a:lnTo>
                    <a:pt x="1602184" y="484"/>
                  </a:lnTo>
                  <a:lnTo>
                    <a:pt x="1534011" y="1924"/>
                  </a:lnTo>
                  <a:lnTo>
                    <a:pt x="1466602" y="4302"/>
                  </a:lnTo>
                  <a:lnTo>
                    <a:pt x="1400009" y="7599"/>
                  </a:lnTo>
                  <a:lnTo>
                    <a:pt x="1334286" y="11796"/>
                  </a:lnTo>
                  <a:lnTo>
                    <a:pt x="1269487" y="16875"/>
                  </a:lnTo>
                  <a:lnTo>
                    <a:pt x="1205667" y="22816"/>
                  </a:lnTo>
                  <a:lnTo>
                    <a:pt x="1142878" y="29602"/>
                  </a:lnTo>
                  <a:lnTo>
                    <a:pt x="1081174" y="37213"/>
                  </a:lnTo>
                  <a:lnTo>
                    <a:pt x="1020609" y="45630"/>
                  </a:lnTo>
                  <a:lnTo>
                    <a:pt x="961237" y="54836"/>
                  </a:lnTo>
                  <a:lnTo>
                    <a:pt x="903112" y="64811"/>
                  </a:lnTo>
                  <a:lnTo>
                    <a:pt x="846288" y="75537"/>
                  </a:lnTo>
                  <a:lnTo>
                    <a:pt x="790817" y="86995"/>
                  </a:lnTo>
                  <a:lnTo>
                    <a:pt x="736755" y="99166"/>
                  </a:lnTo>
                  <a:lnTo>
                    <a:pt x="684154" y="112032"/>
                  </a:lnTo>
                  <a:lnTo>
                    <a:pt x="633068" y="125574"/>
                  </a:lnTo>
                  <a:lnTo>
                    <a:pt x="583552" y="139773"/>
                  </a:lnTo>
                  <a:lnTo>
                    <a:pt x="535658" y="154611"/>
                  </a:lnTo>
                  <a:lnTo>
                    <a:pt x="489442" y="170068"/>
                  </a:lnTo>
                  <a:lnTo>
                    <a:pt x="444955" y="186127"/>
                  </a:lnTo>
                  <a:lnTo>
                    <a:pt x="402253" y="202769"/>
                  </a:lnTo>
                  <a:lnTo>
                    <a:pt x="361389" y="219974"/>
                  </a:lnTo>
                  <a:lnTo>
                    <a:pt x="322417" y="237725"/>
                  </a:lnTo>
                  <a:lnTo>
                    <a:pt x="285390" y="256002"/>
                  </a:lnTo>
                  <a:lnTo>
                    <a:pt x="250362" y="274788"/>
                  </a:lnTo>
                  <a:lnTo>
                    <a:pt x="217388" y="294062"/>
                  </a:lnTo>
                  <a:lnTo>
                    <a:pt x="157813" y="334003"/>
                  </a:lnTo>
                  <a:lnTo>
                    <a:pt x="107094" y="375677"/>
                  </a:lnTo>
                  <a:lnTo>
                    <a:pt x="65663" y="418934"/>
                  </a:lnTo>
                  <a:lnTo>
                    <a:pt x="33949" y="463625"/>
                  </a:lnTo>
                  <a:lnTo>
                    <a:pt x="12383" y="509600"/>
                  </a:lnTo>
                  <a:lnTo>
                    <a:pt x="1393" y="556710"/>
                  </a:lnTo>
                  <a:lnTo>
                    <a:pt x="0" y="580643"/>
                  </a:lnTo>
                  <a:lnTo>
                    <a:pt x="1393" y="604577"/>
                  </a:lnTo>
                  <a:lnTo>
                    <a:pt x="12383" y="651687"/>
                  </a:lnTo>
                  <a:lnTo>
                    <a:pt x="33949" y="697662"/>
                  </a:lnTo>
                  <a:lnTo>
                    <a:pt x="65663" y="742353"/>
                  </a:lnTo>
                  <a:lnTo>
                    <a:pt x="107094" y="785610"/>
                  </a:lnTo>
                  <a:lnTo>
                    <a:pt x="157813" y="827284"/>
                  </a:lnTo>
                  <a:lnTo>
                    <a:pt x="217388" y="867225"/>
                  </a:lnTo>
                  <a:lnTo>
                    <a:pt x="250362" y="886499"/>
                  </a:lnTo>
                  <a:lnTo>
                    <a:pt x="285390" y="905285"/>
                  </a:lnTo>
                  <a:lnTo>
                    <a:pt x="322417" y="923562"/>
                  </a:lnTo>
                  <a:lnTo>
                    <a:pt x="361389" y="941313"/>
                  </a:lnTo>
                  <a:lnTo>
                    <a:pt x="402253" y="958518"/>
                  </a:lnTo>
                  <a:lnTo>
                    <a:pt x="444955" y="975160"/>
                  </a:lnTo>
                  <a:lnTo>
                    <a:pt x="489442" y="991219"/>
                  </a:lnTo>
                  <a:lnTo>
                    <a:pt x="535658" y="1006676"/>
                  </a:lnTo>
                  <a:lnTo>
                    <a:pt x="583552" y="1021514"/>
                  </a:lnTo>
                  <a:lnTo>
                    <a:pt x="633068" y="1035713"/>
                  </a:lnTo>
                  <a:lnTo>
                    <a:pt x="684154" y="1049255"/>
                  </a:lnTo>
                  <a:lnTo>
                    <a:pt x="736755" y="1062121"/>
                  </a:lnTo>
                  <a:lnTo>
                    <a:pt x="790817" y="1074292"/>
                  </a:lnTo>
                  <a:lnTo>
                    <a:pt x="846288" y="1085750"/>
                  </a:lnTo>
                  <a:lnTo>
                    <a:pt x="903112" y="1096476"/>
                  </a:lnTo>
                  <a:lnTo>
                    <a:pt x="961237" y="1106451"/>
                  </a:lnTo>
                  <a:lnTo>
                    <a:pt x="1020609" y="1115657"/>
                  </a:lnTo>
                  <a:lnTo>
                    <a:pt x="1081174" y="1124074"/>
                  </a:lnTo>
                  <a:lnTo>
                    <a:pt x="1142878" y="1131685"/>
                  </a:lnTo>
                  <a:lnTo>
                    <a:pt x="1205667" y="1138471"/>
                  </a:lnTo>
                  <a:lnTo>
                    <a:pt x="1269487" y="1144412"/>
                  </a:lnTo>
                  <a:lnTo>
                    <a:pt x="1334286" y="1149491"/>
                  </a:lnTo>
                  <a:lnTo>
                    <a:pt x="1400009" y="1153688"/>
                  </a:lnTo>
                  <a:lnTo>
                    <a:pt x="1466602" y="1156985"/>
                  </a:lnTo>
                  <a:lnTo>
                    <a:pt x="1534011" y="1159363"/>
                  </a:lnTo>
                  <a:lnTo>
                    <a:pt x="1602184" y="1160803"/>
                  </a:lnTo>
                  <a:lnTo>
                    <a:pt x="1671066" y="1161288"/>
                  </a:lnTo>
                  <a:lnTo>
                    <a:pt x="1739947" y="1160803"/>
                  </a:lnTo>
                  <a:lnTo>
                    <a:pt x="1808120" y="1159363"/>
                  </a:lnTo>
                  <a:lnTo>
                    <a:pt x="1875529" y="1156985"/>
                  </a:lnTo>
                  <a:lnTo>
                    <a:pt x="1942122" y="1153688"/>
                  </a:lnTo>
                  <a:lnTo>
                    <a:pt x="2007845" y="1149491"/>
                  </a:lnTo>
                  <a:lnTo>
                    <a:pt x="2072644" y="1144412"/>
                  </a:lnTo>
                  <a:lnTo>
                    <a:pt x="2136464" y="1138471"/>
                  </a:lnTo>
                  <a:lnTo>
                    <a:pt x="2199253" y="1131685"/>
                  </a:lnTo>
                  <a:lnTo>
                    <a:pt x="2260957" y="1124074"/>
                  </a:lnTo>
                  <a:lnTo>
                    <a:pt x="2321522" y="1115657"/>
                  </a:lnTo>
                  <a:lnTo>
                    <a:pt x="2380894" y="1106451"/>
                  </a:lnTo>
                  <a:lnTo>
                    <a:pt x="2439019" y="1096476"/>
                  </a:lnTo>
                  <a:lnTo>
                    <a:pt x="2495843" y="1085750"/>
                  </a:lnTo>
                  <a:lnTo>
                    <a:pt x="2551314" y="1074292"/>
                  </a:lnTo>
                  <a:lnTo>
                    <a:pt x="2605376" y="1062121"/>
                  </a:lnTo>
                  <a:lnTo>
                    <a:pt x="2657977" y="1049255"/>
                  </a:lnTo>
                  <a:lnTo>
                    <a:pt x="2709063" y="1035713"/>
                  </a:lnTo>
                  <a:lnTo>
                    <a:pt x="2758579" y="1021514"/>
                  </a:lnTo>
                  <a:lnTo>
                    <a:pt x="2806473" y="1006676"/>
                  </a:lnTo>
                  <a:lnTo>
                    <a:pt x="2852689" y="991219"/>
                  </a:lnTo>
                  <a:lnTo>
                    <a:pt x="2897176" y="975160"/>
                  </a:lnTo>
                  <a:lnTo>
                    <a:pt x="2939878" y="958518"/>
                  </a:lnTo>
                  <a:lnTo>
                    <a:pt x="2980742" y="941313"/>
                  </a:lnTo>
                  <a:lnTo>
                    <a:pt x="3019714" y="923562"/>
                  </a:lnTo>
                  <a:lnTo>
                    <a:pt x="3056741" y="905285"/>
                  </a:lnTo>
                  <a:lnTo>
                    <a:pt x="3091769" y="886499"/>
                  </a:lnTo>
                  <a:lnTo>
                    <a:pt x="3124743" y="867225"/>
                  </a:lnTo>
                  <a:lnTo>
                    <a:pt x="3184318" y="827284"/>
                  </a:lnTo>
                  <a:lnTo>
                    <a:pt x="3235037" y="785610"/>
                  </a:lnTo>
                  <a:lnTo>
                    <a:pt x="3276468" y="742353"/>
                  </a:lnTo>
                  <a:lnTo>
                    <a:pt x="3308182" y="697662"/>
                  </a:lnTo>
                  <a:lnTo>
                    <a:pt x="3329748" y="651687"/>
                  </a:lnTo>
                  <a:lnTo>
                    <a:pt x="3340738" y="604577"/>
                  </a:lnTo>
                  <a:lnTo>
                    <a:pt x="3342131" y="580643"/>
                  </a:lnTo>
                  <a:lnTo>
                    <a:pt x="3340738" y="556710"/>
                  </a:lnTo>
                  <a:lnTo>
                    <a:pt x="3329748" y="509600"/>
                  </a:lnTo>
                  <a:lnTo>
                    <a:pt x="3308182" y="463625"/>
                  </a:lnTo>
                  <a:lnTo>
                    <a:pt x="3276468" y="418934"/>
                  </a:lnTo>
                  <a:lnTo>
                    <a:pt x="3235037" y="375677"/>
                  </a:lnTo>
                  <a:lnTo>
                    <a:pt x="3184318" y="334003"/>
                  </a:lnTo>
                  <a:lnTo>
                    <a:pt x="3124743" y="294062"/>
                  </a:lnTo>
                  <a:lnTo>
                    <a:pt x="3091769" y="274788"/>
                  </a:lnTo>
                  <a:lnTo>
                    <a:pt x="3056741" y="256002"/>
                  </a:lnTo>
                  <a:lnTo>
                    <a:pt x="3019714" y="237725"/>
                  </a:lnTo>
                  <a:lnTo>
                    <a:pt x="2980742" y="219974"/>
                  </a:lnTo>
                  <a:lnTo>
                    <a:pt x="2939878" y="202769"/>
                  </a:lnTo>
                  <a:lnTo>
                    <a:pt x="2897176" y="186127"/>
                  </a:lnTo>
                  <a:lnTo>
                    <a:pt x="2852689" y="170068"/>
                  </a:lnTo>
                  <a:lnTo>
                    <a:pt x="2806473" y="154611"/>
                  </a:lnTo>
                  <a:lnTo>
                    <a:pt x="2758579" y="139773"/>
                  </a:lnTo>
                  <a:lnTo>
                    <a:pt x="2709063" y="125574"/>
                  </a:lnTo>
                  <a:lnTo>
                    <a:pt x="2657977" y="112032"/>
                  </a:lnTo>
                  <a:lnTo>
                    <a:pt x="2605376" y="99166"/>
                  </a:lnTo>
                  <a:lnTo>
                    <a:pt x="2551314" y="86995"/>
                  </a:lnTo>
                  <a:lnTo>
                    <a:pt x="2495843" y="75537"/>
                  </a:lnTo>
                  <a:lnTo>
                    <a:pt x="2439019" y="64811"/>
                  </a:lnTo>
                  <a:lnTo>
                    <a:pt x="2380894" y="54836"/>
                  </a:lnTo>
                  <a:lnTo>
                    <a:pt x="2321522" y="45630"/>
                  </a:lnTo>
                  <a:lnTo>
                    <a:pt x="2260957" y="37213"/>
                  </a:lnTo>
                  <a:lnTo>
                    <a:pt x="2199253" y="29602"/>
                  </a:lnTo>
                  <a:lnTo>
                    <a:pt x="2136464" y="22816"/>
                  </a:lnTo>
                  <a:lnTo>
                    <a:pt x="2072644" y="16875"/>
                  </a:lnTo>
                  <a:lnTo>
                    <a:pt x="2007845" y="11796"/>
                  </a:lnTo>
                  <a:lnTo>
                    <a:pt x="1942122" y="7599"/>
                  </a:lnTo>
                  <a:lnTo>
                    <a:pt x="1875529" y="4302"/>
                  </a:lnTo>
                  <a:lnTo>
                    <a:pt x="1808120" y="1924"/>
                  </a:lnTo>
                  <a:lnTo>
                    <a:pt x="1739947" y="484"/>
                  </a:lnTo>
                  <a:lnTo>
                    <a:pt x="1671066" y="0"/>
                  </a:lnTo>
                  <a:close/>
                </a:path>
              </a:pathLst>
            </a:custGeom>
            <a:solidFill>
              <a:srgbClr val="BBD2E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01227" y="3346703"/>
              <a:ext cx="1165860" cy="1165860"/>
            </a:xfrm>
            <a:custGeom>
              <a:avLst/>
              <a:gdLst/>
              <a:ahLst/>
              <a:cxnLst/>
              <a:rect l="l" t="t" r="r" b="b"/>
              <a:pathLst>
                <a:path w="1165859" h="1165860">
                  <a:moveTo>
                    <a:pt x="582929" y="0"/>
                  </a:moveTo>
                  <a:lnTo>
                    <a:pt x="535120" y="1932"/>
                  </a:lnTo>
                  <a:lnTo>
                    <a:pt x="488375" y="7629"/>
                  </a:lnTo>
                  <a:lnTo>
                    <a:pt x="442844" y="16941"/>
                  </a:lnTo>
                  <a:lnTo>
                    <a:pt x="398678" y="29717"/>
                  </a:lnTo>
                  <a:lnTo>
                    <a:pt x="356026" y="45809"/>
                  </a:lnTo>
                  <a:lnTo>
                    <a:pt x="315039" y="65065"/>
                  </a:lnTo>
                  <a:lnTo>
                    <a:pt x="275866" y="87335"/>
                  </a:lnTo>
                  <a:lnTo>
                    <a:pt x="238658" y="112471"/>
                  </a:lnTo>
                  <a:lnTo>
                    <a:pt x="203564" y="140321"/>
                  </a:lnTo>
                  <a:lnTo>
                    <a:pt x="170735" y="170735"/>
                  </a:lnTo>
                  <a:lnTo>
                    <a:pt x="140321" y="203564"/>
                  </a:lnTo>
                  <a:lnTo>
                    <a:pt x="112471" y="238658"/>
                  </a:lnTo>
                  <a:lnTo>
                    <a:pt x="87335" y="275866"/>
                  </a:lnTo>
                  <a:lnTo>
                    <a:pt x="65065" y="315039"/>
                  </a:lnTo>
                  <a:lnTo>
                    <a:pt x="45809" y="356026"/>
                  </a:lnTo>
                  <a:lnTo>
                    <a:pt x="29717" y="398678"/>
                  </a:lnTo>
                  <a:lnTo>
                    <a:pt x="16941" y="442844"/>
                  </a:lnTo>
                  <a:lnTo>
                    <a:pt x="7629" y="488375"/>
                  </a:lnTo>
                  <a:lnTo>
                    <a:pt x="1932" y="535120"/>
                  </a:lnTo>
                  <a:lnTo>
                    <a:pt x="0" y="582930"/>
                  </a:lnTo>
                  <a:lnTo>
                    <a:pt x="1932" y="630739"/>
                  </a:lnTo>
                  <a:lnTo>
                    <a:pt x="7629" y="677484"/>
                  </a:lnTo>
                  <a:lnTo>
                    <a:pt x="16941" y="723015"/>
                  </a:lnTo>
                  <a:lnTo>
                    <a:pt x="29717" y="767181"/>
                  </a:lnTo>
                  <a:lnTo>
                    <a:pt x="45809" y="809833"/>
                  </a:lnTo>
                  <a:lnTo>
                    <a:pt x="65065" y="850820"/>
                  </a:lnTo>
                  <a:lnTo>
                    <a:pt x="87335" y="889993"/>
                  </a:lnTo>
                  <a:lnTo>
                    <a:pt x="112471" y="927201"/>
                  </a:lnTo>
                  <a:lnTo>
                    <a:pt x="140321" y="962295"/>
                  </a:lnTo>
                  <a:lnTo>
                    <a:pt x="170735" y="995124"/>
                  </a:lnTo>
                  <a:lnTo>
                    <a:pt x="203564" y="1025538"/>
                  </a:lnTo>
                  <a:lnTo>
                    <a:pt x="238658" y="1053388"/>
                  </a:lnTo>
                  <a:lnTo>
                    <a:pt x="275866" y="1078524"/>
                  </a:lnTo>
                  <a:lnTo>
                    <a:pt x="315039" y="1100794"/>
                  </a:lnTo>
                  <a:lnTo>
                    <a:pt x="356026" y="1120050"/>
                  </a:lnTo>
                  <a:lnTo>
                    <a:pt x="398678" y="1136142"/>
                  </a:lnTo>
                  <a:lnTo>
                    <a:pt x="442844" y="1148918"/>
                  </a:lnTo>
                  <a:lnTo>
                    <a:pt x="488375" y="1158230"/>
                  </a:lnTo>
                  <a:lnTo>
                    <a:pt x="535120" y="1163927"/>
                  </a:lnTo>
                  <a:lnTo>
                    <a:pt x="582929" y="1165860"/>
                  </a:lnTo>
                  <a:lnTo>
                    <a:pt x="630739" y="1163927"/>
                  </a:lnTo>
                  <a:lnTo>
                    <a:pt x="677484" y="1158230"/>
                  </a:lnTo>
                  <a:lnTo>
                    <a:pt x="723015" y="1148918"/>
                  </a:lnTo>
                  <a:lnTo>
                    <a:pt x="767181" y="1136142"/>
                  </a:lnTo>
                  <a:lnTo>
                    <a:pt x="809833" y="1120050"/>
                  </a:lnTo>
                  <a:lnTo>
                    <a:pt x="850820" y="1100794"/>
                  </a:lnTo>
                  <a:lnTo>
                    <a:pt x="889993" y="1078524"/>
                  </a:lnTo>
                  <a:lnTo>
                    <a:pt x="927201" y="1053388"/>
                  </a:lnTo>
                  <a:lnTo>
                    <a:pt x="962295" y="1025538"/>
                  </a:lnTo>
                  <a:lnTo>
                    <a:pt x="995124" y="995124"/>
                  </a:lnTo>
                  <a:lnTo>
                    <a:pt x="1025538" y="962295"/>
                  </a:lnTo>
                  <a:lnTo>
                    <a:pt x="1053388" y="927201"/>
                  </a:lnTo>
                  <a:lnTo>
                    <a:pt x="1078524" y="889993"/>
                  </a:lnTo>
                  <a:lnTo>
                    <a:pt x="1100794" y="850820"/>
                  </a:lnTo>
                  <a:lnTo>
                    <a:pt x="1120050" y="809833"/>
                  </a:lnTo>
                  <a:lnTo>
                    <a:pt x="1136142" y="767181"/>
                  </a:lnTo>
                  <a:lnTo>
                    <a:pt x="1148918" y="723015"/>
                  </a:lnTo>
                  <a:lnTo>
                    <a:pt x="1158230" y="677484"/>
                  </a:lnTo>
                  <a:lnTo>
                    <a:pt x="1163927" y="630739"/>
                  </a:lnTo>
                  <a:lnTo>
                    <a:pt x="1165860" y="582930"/>
                  </a:lnTo>
                  <a:lnTo>
                    <a:pt x="1163927" y="535120"/>
                  </a:lnTo>
                  <a:lnTo>
                    <a:pt x="1158230" y="488375"/>
                  </a:lnTo>
                  <a:lnTo>
                    <a:pt x="1148918" y="442844"/>
                  </a:lnTo>
                  <a:lnTo>
                    <a:pt x="1136142" y="398678"/>
                  </a:lnTo>
                  <a:lnTo>
                    <a:pt x="1120050" y="356026"/>
                  </a:lnTo>
                  <a:lnTo>
                    <a:pt x="1100794" y="315039"/>
                  </a:lnTo>
                  <a:lnTo>
                    <a:pt x="1078524" y="275866"/>
                  </a:lnTo>
                  <a:lnTo>
                    <a:pt x="1053388" y="238658"/>
                  </a:lnTo>
                  <a:lnTo>
                    <a:pt x="1025538" y="203564"/>
                  </a:lnTo>
                  <a:lnTo>
                    <a:pt x="995124" y="170735"/>
                  </a:lnTo>
                  <a:lnTo>
                    <a:pt x="962295" y="140321"/>
                  </a:lnTo>
                  <a:lnTo>
                    <a:pt x="927201" y="112471"/>
                  </a:lnTo>
                  <a:lnTo>
                    <a:pt x="889993" y="87335"/>
                  </a:lnTo>
                  <a:lnTo>
                    <a:pt x="850820" y="65065"/>
                  </a:lnTo>
                  <a:lnTo>
                    <a:pt x="809833" y="45809"/>
                  </a:lnTo>
                  <a:lnTo>
                    <a:pt x="767181" y="29717"/>
                  </a:lnTo>
                  <a:lnTo>
                    <a:pt x="723015" y="16941"/>
                  </a:lnTo>
                  <a:lnTo>
                    <a:pt x="677484" y="7629"/>
                  </a:lnTo>
                  <a:lnTo>
                    <a:pt x="630739" y="1932"/>
                  </a:lnTo>
                  <a:lnTo>
                    <a:pt x="582929" y="0"/>
                  </a:lnTo>
                  <a:close/>
                </a:path>
              </a:pathLst>
            </a:custGeom>
            <a:solidFill>
              <a:srgbClr val="009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01227" y="3346703"/>
              <a:ext cx="1165860" cy="1165860"/>
            </a:xfrm>
            <a:custGeom>
              <a:avLst/>
              <a:gdLst/>
              <a:ahLst/>
              <a:cxnLst/>
              <a:rect l="l" t="t" r="r" b="b"/>
              <a:pathLst>
                <a:path w="1165859" h="1165860">
                  <a:moveTo>
                    <a:pt x="0" y="582930"/>
                  </a:moveTo>
                  <a:lnTo>
                    <a:pt x="1932" y="535120"/>
                  </a:lnTo>
                  <a:lnTo>
                    <a:pt x="7629" y="488375"/>
                  </a:lnTo>
                  <a:lnTo>
                    <a:pt x="16941" y="442844"/>
                  </a:lnTo>
                  <a:lnTo>
                    <a:pt x="29717" y="398678"/>
                  </a:lnTo>
                  <a:lnTo>
                    <a:pt x="45809" y="356026"/>
                  </a:lnTo>
                  <a:lnTo>
                    <a:pt x="65065" y="315039"/>
                  </a:lnTo>
                  <a:lnTo>
                    <a:pt x="87335" y="275866"/>
                  </a:lnTo>
                  <a:lnTo>
                    <a:pt x="112471" y="238658"/>
                  </a:lnTo>
                  <a:lnTo>
                    <a:pt x="140321" y="203564"/>
                  </a:lnTo>
                  <a:lnTo>
                    <a:pt x="170735" y="170735"/>
                  </a:lnTo>
                  <a:lnTo>
                    <a:pt x="203564" y="140321"/>
                  </a:lnTo>
                  <a:lnTo>
                    <a:pt x="238658" y="112471"/>
                  </a:lnTo>
                  <a:lnTo>
                    <a:pt x="275866" y="87335"/>
                  </a:lnTo>
                  <a:lnTo>
                    <a:pt x="315039" y="65065"/>
                  </a:lnTo>
                  <a:lnTo>
                    <a:pt x="356026" y="45809"/>
                  </a:lnTo>
                  <a:lnTo>
                    <a:pt x="398678" y="29717"/>
                  </a:lnTo>
                  <a:lnTo>
                    <a:pt x="442844" y="16941"/>
                  </a:lnTo>
                  <a:lnTo>
                    <a:pt x="488375" y="7629"/>
                  </a:lnTo>
                  <a:lnTo>
                    <a:pt x="535120" y="1932"/>
                  </a:lnTo>
                  <a:lnTo>
                    <a:pt x="582929" y="0"/>
                  </a:lnTo>
                  <a:lnTo>
                    <a:pt x="630739" y="1932"/>
                  </a:lnTo>
                  <a:lnTo>
                    <a:pt x="677484" y="7629"/>
                  </a:lnTo>
                  <a:lnTo>
                    <a:pt x="723015" y="16941"/>
                  </a:lnTo>
                  <a:lnTo>
                    <a:pt x="767181" y="29717"/>
                  </a:lnTo>
                  <a:lnTo>
                    <a:pt x="809833" y="45809"/>
                  </a:lnTo>
                  <a:lnTo>
                    <a:pt x="850820" y="65065"/>
                  </a:lnTo>
                  <a:lnTo>
                    <a:pt x="889993" y="87335"/>
                  </a:lnTo>
                  <a:lnTo>
                    <a:pt x="927201" y="112471"/>
                  </a:lnTo>
                  <a:lnTo>
                    <a:pt x="962295" y="140321"/>
                  </a:lnTo>
                  <a:lnTo>
                    <a:pt x="995124" y="170735"/>
                  </a:lnTo>
                  <a:lnTo>
                    <a:pt x="1025538" y="203564"/>
                  </a:lnTo>
                  <a:lnTo>
                    <a:pt x="1053388" y="238658"/>
                  </a:lnTo>
                  <a:lnTo>
                    <a:pt x="1078524" y="275866"/>
                  </a:lnTo>
                  <a:lnTo>
                    <a:pt x="1100794" y="315039"/>
                  </a:lnTo>
                  <a:lnTo>
                    <a:pt x="1120050" y="356026"/>
                  </a:lnTo>
                  <a:lnTo>
                    <a:pt x="1136142" y="398678"/>
                  </a:lnTo>
                  <a:lnTo>
                    <a:pt x="1148918" y="442844"/>
                  </a:lnTo>
                  <a:lnTo>
                    <a:pt x="1158230" y="488375"/>
                  </a:lnTo>
                  <a:lnTo>
                    <a:pt x="1163927" y="535120"/>
                  </a:lnTo>
                  <a:lnTo>
                    <a:pt x="1165860" y="582930"/>
                  </a:lnTo>
                  <a:lnTo>
                    <a:pt x="1163927" y="630739"/>
                  </a:lnTo>
                  <a:lnTo>
                    <a:pt x="1158230" y="677484"/>
                  </a:lnTo>
                  <a:lnTo>
                    <a:pt x="1148918" y="723015"/>
                  </a:lnTo>
                  <a:lnTo>
                    <a:pt x="1136142" y="767181"/>
                  </a:lnTo>
                  <a:lnTo>
                    <a:pt x="1120050" y="809833"/>
                  </a:lnTo>
                  <a:lnTo>
                    <a:pt x="1100794" y="850820"/>
                  </a:lnTo>
                  <a:lnTo>
                    <a:pt x="1078524" y="889993"/>
                  </a:lnTo>
                  <a:lnTo>
                    <a:pt x="1053388" y="927201"/>
                  </a:lnTo>
                  <a:lnTo>
                    <a:pt x="1025538" y="962295"/>
                  </a:lnTo>
                  <a:lnTo>
                    <a:pt x="995124" y="995124"/>
                  </a:lnTo>
                  <a:lnTo>
                    <a:pt x="962295" y="1025538"/>
                  </a:lnTo>
                  <a:lnTo>
                    <a:pt x="927201" y="1053388"/>
                  </a:lnTo>
                  <a:lnTo>
                    <a:pt x="889993" y="1078524"/>
                  </a:lnTo>
                  <a:lnTo>
                    <a:pt x="850820" y="1100794"/>
                  </a:lnTo>
                  <a:lnTo>
                    <a:pt x="809833" y="1120050"/>
                  </a:lnTo>
                  <a:lnTo>
                    <a:pt x="767181" y="1136142"/>
                  </a:lnTo>
                  <a:lnTo>
                    <a:pt x="723015" y="1148918"/>
                  </a:lnTo>
                  <a:lnTo>
                    <a:pt x="677484" y="1158230"/>
                  </a:lnTo>
                  <a:lnTo>
                    <a:pt x="630739" y="1163927"/>
                  </a:lnTo>
                  <a:lnTo>
                    <a:pt x="582929" y="1165860"/>
                  </a:lnTo>
                  <a:lnTo>
                    <a:pt x="535120" y="1163927"/>
                  </a:lnTo>
                  <a:lnTo>
                    <a:pt x="488375" y="1158230"/>
                  </a:lnTo>
                  <a:lnTo>
                    <a:pt x="442844" y="1148918"/>
                  </a:lnTo>
                  <a:lnTo>
                    <a:pt x="398678" y="1136142"/>
                  </a:lnTo>
                  <a:lnTo>
                    <a:pt x="356026" y="1120050"/>
                  </a:lnTo>
                  <a:lnTo>
                    <a:pt x="315039" y="1100794"/>
                  </a:lnTo>
                  <a:lnTo>
                    <a:pt x="275866" y="1078524"/>
                  </a:lnTo>
                  <a:lnTo>
                    <a:pt x="238658" y="1053388"/>
                  </a:lnTo>
                  <a:lnTo>
                    <a:pt x="203564" y="1025538"/>
                  </a:lnTo>
                  <a:lnTo>
                    <a:pt x="170735" y="995124"/>
                  </a:lnTo>
                  <a:lnTo>
                    <a:pt x="140321" y="962295"/>
                  </a:lnTo>
                  <a:lnTo>
                    <a:pt x="112471" y="927201"/>
                  </a:lnTo>
                  <a:lnTo>
                    <a:pt x="87335" y="889993"/>
                  </a:lnTo>
                  <a:lnTo>
                    <a:pt x="65065" y="850820"/>
                  </a:lnTo>
                  <a:lnTo>
                    <a:pt x="45809" y="809833"/>
                  </a:lnTo>
                  <a:lnTo>
                    <a:pt x="29717" y="767181"/>
                  </a:lnTo>
                  <a:lnTo>
                    <a:pt x="16941" y="723015"/>
                  </a:lnTo>
                  <a:lnTo>
                    <a:pt x="7629" y="677484"/>
                  </a:lnTo>
                  <a:lnTo>
                    <a:pt x="1932" y="630739"/>
                  </a:lnTo>
                  <a:lnTo>
                    <a:pt x="0" y="58293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433561" y="4932934"/>
            <a:ext cx="660400" cy="427355"/>
            <a:chOff x="8433561" y="4932934"/>
            <a:chExt cx="660400" cy="427355"/>
          </a:xfrm>
        </p:grpSpPr>
        <p:sp>
          <p:nvSpPr>
            <p:cNvPr id="10" name="object 10"/>
            <p:cNvSpPr/>
            <p:nvPr/>
          </p:nvSpPr>
          <p:spPr>
            <a:xfrm>
              <a:off x="8439911" y="4939284"/>
              <a:ext cx="647700" cy="414655"/>
            </a:xfrm>
            <a:custGeom>
              <a:avLst/>
              <a:gdLst/>
              <a:ahLst/>
              <a:cxnLst/>
              <a:rect l="l" t="t" r="r" b="b"/>
              <a:pathLst>
                <a:path w="647700" h="414654">
                  <a:moveTo>
                    <a:pt x="485775" y="0"/>
                  </a:moveTo>
                  <a:lnTo>
                    <a:pt x="161925" y="0"/>
                  </a:lnTo>
                  <a:lnTo>
                    <a:pt x="161925" y="207264"/>
                  </a:lnTo>
                  <a:lnTo>
                    <a:pt x="0" y="207264"/>
                  </a:lnTo>
                  <a:lnTo>
                    <a:pt x="323850" y="414528"/>
                  </a:lnTo>
                  <a:lnTo>
                    <a:pt x="647700" y="207264"/>
                  </a:lnTo>
                  <a:lnTo>
                    <a:pt x="485775" y="207264"/>
                  </a:lnTo>
                  <a:lnTo>
                    <a:pt x="485775" y="0"/>
                  </a:lnTo>
                  <a:close/>
                </a:path>
              </a:pathLst>
            </a:custGeom>
            <a:solidFill>
              <a:srgbClr val="CA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439911" y="4939284"/>
              <a:ext cx="647700" cy="414655"/>
            </a:xfrm>
            <a:custGeom>
              <a:avLst/>
              <a:gdLst/>
              <a:ahLst/>
              <a:cxnLst/>
              <a:rect l="l" t="t" r="r" b="b"/>
              <a:pathLst>
                <a:path w="647700" h="414654">
                  <a:moveTo>
                    <a:pt x="0" y="207264"/>
                  </a:moveTo>
                  <a:lnTo>
                    <a:pt x="161925" y="207264"/>
                  </a:lnTo>
                  <a:lnTo>
                    <a:pt x="161925" y="0"/>
                  </a:lnTo>
                  <a:lnTo>
                    <a:pt x="485775" y="0"/>
                  </a:lnTo>
                  <a:lnTo>
                    <a:pt x="485775" y="207264"/>
                  </a:lnTo>
                  <a:lnTo>
                    <a:pt x="647700" y="207264"/>
                  </a:lnTo>
                  <a:lnTo>
                    <a:pt x="323850" y="414528"/>
                  </a:lnTo>
                  <a:lnTo>
                    <a:pt x="0" y="20726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400035" y="5417616"/>
            <a:ext cx="272542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0" dirty="0">
                <a:solidFill>
                  <a:srgbClr val="00396E"/>
                </a:solidFill>
                <a:latin typeface="Arial"/>
                <a:cs typeface="Arial"/>
              </a:rPr>
              <a:t>Verification</a:t>
            </a:r>
            <a:r>
              <a:rPr sz="2600" spc="-100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00396E"/>
                </a:solidFill>
                <a:latin typeface="Arial"/>
                <a:cs typeface="Arial"/>
              </a:rPr>
              <a:t>Queue</a:t>
            </a:r>
            <a:endParaRPr sz="2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15857" y="3654297"/>
            <a:ext cx="738505" cy="52387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algn="ctr">
              <a:lnSpc>
                <a:spcPct val="86200"/>
              </a:lnSpc>
              <a:spcBef>
                <a:spcPts val="295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“Ready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for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Review” Status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461250" y="2467101"/>
            <a:ext cx="1178560" cy="1178560"/>
            <a:chOff x="7461250" y="2467101"/>
            <a:chExt cx="1178560" cy="1178560"/>
          </a:xfrm>
        </p:grpSpPr>
        <p:sp>
          <p:nvSpPr>
            <p:cNvPr id="15" name="object 15"/>
            <p:cNvSpPr/>
            <p:nvPr/>
          </p:nvSpPr>
          <p:spPr>
            <a:xfrm>
              <a:off x="7467600" y="2473451"/>
              <a:ext cx="1165860" cy="1165860"/>
            </a:xfrm>
            <a:custGeom>
              <a:avLst/>
              <a:gdLst/>
              <a:ahLst/>
              <a:cxnLst/>
              <a:rect l="l" t="t" r="r" b="b"/>
              <a:pathLst>
                <a:path w="1165859" h="1165860">
                  <a:moveTo>
                    <a:pt x="582929" y="0"/>
                  </a:moveTo>
                  <a:lnTo>
                    <a:pt x="535120" y="1932"/>
                  </a:lnTo>
                  <a:lnTo>
                    <a:pt x="488375" y="7629"/>
                  </a:lnTo>
                  <a:lnTo>
                    <a:pt x="442844" y="16941"/>
                  </a:lnTo>
                  <a:lnTo>
                    <a:pt x="398678" y="29717"/>
                  </a:lnTo>
                  <a:lnTo>
                    <a:pt x="356026" y="45809"/>
                  </a:lnTo>
                  <a:lnTo>
                    <a:pt x="315039" y="65065"/>
                  </a:lnTo>
                  <a:lnTo>
                    <a:pt x="275866" y="87335"/>
                  </a:lnTo>
                  <a:lnTo>
                    <a:pt x="238658" y="112471"/>
                  </a:lnTo>
                  <a:lnTo>
                    <a:pt x="203564" y="140321"/>
                  </a:lnTo>
                  <a:lnTo>
                    <a:pt x="170735" y="170735"/>
                  </a:lnTo>
                  <a:lnTo>
                    <a:pt x="140321" y="203564"/>
                  </a:lnTo>
                  <a:lnTo>
                    <a:pt x="112471" y="238658"/>
                  </a:lnTo>
                  <a:lnTo>
                    <a:pt x="87335" y="275866"/>
                  </a:lnTo>
                  <a:lnTo>
                    <a:pt x="65065" y="315039"/>
                  </a:lnTo>
                  <a:lnTo>
                    <a:pt x="45809" y="356026"/>
                  </a:lnTo>
                  <a:lnTo>
                    <a:pt x="29717" y="398678"/>
                  </a:lnTo>
                  <a:lnTo>
                    <a:pt x="16941" y="442844"/>
                  </a:lnTo>
                  <a:lnTo>
                    <a:pt x="7629" y="488375"/>
                  </a:lnTo>
                  <a:lnTo>
                    <a:pt x="1932" y="535120"/>
                  </a:lnTo>
                  <a:lnTo>
                    <a:pt x="0" y="582930"/>
                  </a:lnTo>
                  <a:lnTo>
                    <a:pt x="1932" y="630739"/>
                  </a:lnTo>
                  <a:lnTo>
                    <a:pt x="7629" y="677484"/>
                  </a:lnTo>
                  <a:lnTo>
                    <a:pt x="16941" y="723015"/>
                  </a:lnTo>
                  <a:lnTo>
                    <a:pt x="29717" y="767181"/>
                  </a:lnTo>
                  <a:lnTo>
                    <a:pt x="45809" y="809833"/>
                  </a:lnTo>
                  <a:lnTo>
                    <a:pt x="65065" y="850820"/>
                  </a:lnTo>
                  <a:lnTo>
                    <a:pt x="87335" y="889993"/>
                  </a:lnTo>
                  <a:lnTo>
                    <a:pt x="112471" y="927201"/>
                  </a:lnTo>
                  <a:lnTo>
                    <a:pt x="140321" y="962295"/>
                  </a:lnTo>
                  <a:lnTo>
                    <a:pt x="170735" y="995124"/>
                  </a:lnTo>
                  <a:lnTo>
                    <a:pt x="203564" y="1025538"/>
                  </a:lnTo>
                  <a:lnTo>
                    <a:pt x="238658" y="1053388"/>
                  </a:lnTo>
                  <a:lnTo>
                    <a:pt x="275866" y="1078524"/>
                  </a:lnTo>
                  <a:lnTo>
                    <a:pt x="315039" y="1100794"/>
                  </a:lnTo>
                  <a:lnTo>
                    <a:pt x="356026" y="1120050"/>
                  </a:lnTo>
                  <a:lnTo>
                    <a:pt x="398678" y="1136142"/>
                  </a:lnTo>
                  <a:lnTo>
                    <a:pt x="442844" y="1148918"/>
                  </a:lnTo>
                  <a:lnTo>
                    <a:pt x="488375" y="1158230"/>
                  </a:lnTo>
                  <a:lnTo>
                    <a:pt x="535120" y="1163927"/>
                  </a:lnTo>
                  <a:lnTo>
                    <a:pt x="582929" y="1165860"/>
                  </a:lnTo>
                  <a:lnTo>
                    <a:pt x="630739" y="1163927"/>
                  </a:lnTo>
                  <a:lnTo>
                    <a:pt x="677484" y="1158230"/>
                  </a:lnTo>
                  <a:lnTo>
                    <a:pt x="723015" y="1148918"/>
                  </a:lnTo>
                  <a:lnTo>
                    <a:pt x="767181" y="1136141"/>
                  </a:lnTo>
                  <a:lnTo>
                    <a:pt x="809833" y="1120050"/>
                  </a:lnTo>
                  <a:lnTo>
                    <a:pt x="850820" y="1100794"/>
                  </a:lnTo>
                  <a:lnTo>
                    <a:pt x="889993" y="1078524"/>
                  </a:lnTo>
                  <a:lnTo>
                    <a:pt x="927201" y="1053388"/>
                  </a:lnTo>
                  <a:lnTo>
                    <a:pt x="962295" y="1025538"/>
                  </a:lnTo>
                  <a:lnTo>
                    <a:pt x="995124" y="995124"/>
                  </a:lnTo>
                  <a:lnTo>
                    <a:pt x="1025538" y="962295"/>
                  </a:lnTo>
                  <a:lnTo>
                    <a:pt x="1053388" y="927201"/>
                  </a:lnTo>
                  <a:lnTo>
                    <a:pt x="1078524" y="889993"/>
                  </a:lnTo>
                  <a:lnTo>
                    <a:pt x="1100794" y="850820"/>
                  </a:lnTo>
                  <a:lnTo>
                    <a:pt x="1120050" y="809833"/>
                  </a:lnTo>
                  <a:lnTo>
                    <a:pt x="1136142" y="767181"/>
                  </a:lnTo>
                  <a:lnTo>
                    <a:pt x="1148918" y="723015"/>
                  </a:lnTo>
                  <a:lnTo>
                    <a:pt x="1158230" y="677484"/>
                  </a:lnTo>
                  <a:lnTo>
                    <a:pt x="1163927" y="630739"/>
                  </a:lnTo>
                  <a:lnTo>
                    <a:pt x="1165859" y="582930"/>
                  </a:lnTo>
                  <a:lnTo>
                    <a:pt x="1163927" y="535120"/>
                  </a:lnTo>
                  <a:lnTo>
                    <a:pt x="1158230" y="488375"/>
                  </a:lnTo>
                  <a:lnTo>
                    <a:pt x="1148918" y="442844"/>
                  </a:lnTo>
                  <a:lnTo>
                    <a:pt x="1136142" y="398678"/>
                  </a:lnTo>
                  <a:lnTo>
                    <a:pt x="1120050" y="356026"/>
                  </a:lnTo>
                  <a:lnTo>
                    <a:pt x="1100794" y="315039"/>
                  </a:lnTo>
                  <a:lnTo>
                    <a:pt x="1078524" y="275866"/>
                  </a:lnTo>
                  <a:lnTo>
                    <a:pt x="1053388" y="238658"/>
                  </a:lnTo>
                  <a:lnTo>
                    <a:pt x="1025538" y="203564"/>
                  </a:lnTo>
                  <a:lnTo>
                    <a:pt x="995124" y="170735"/>
                  </a:lnTo>
                  <a:lnTo>
                    <a:pt x="962295" y="140321"/>
                  </a:lnTo>
                  <a:lnTo>
                    <a:pt x="927201" y="112471"/>
                  </a:lnTo>
                  <a:lnTo>
                    <a:pt x="889993" y="87335"/>
                  </a:lnTo>
                  <a:lnTo>
                    <a:pt x="850820" y="65065"/>
                  </a:lnTo>
                  <a:lnTo>
                    <a:pt x="809833" y="45809"/>
                  </a:lnTo>
                  <a:lnTo>
                    <a:pt x="767181" y="29717"/>
                  </a:lnTo>
                  <a:lnTo>
                    <a:pt x="723015" y="16941"/>
                  </a:lnTo>
                  <a:lnTo>
                    <a:pt x="677484" y="7629"/>
                  </a:lnTo>
                  <a:lnTo>
                    <a:pt x="630739" y="1932"/>
                  </a:lnTo>
                  <a:lnTo>
                    <a:pt x="582929" y="0"/>
                  </a:lnTo>
                  <a:close/>
                </a:path>
              </a:pathLst>
            </a:custGeom>
            <a:solidFill>
              <a:srgbClr val="4100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467600" y="2473451"/>
              <a:ext cx="1165860" cy="1165860"/>
            </a:xfrm>
            <a:custGeom>
              <a:avLst/>
              <a:gdLst/>
              <a:ahLst/>
              <a:cxnLst/>
              <a:rect l="l" t="t" r="r" b="b"/>
              <a:pathLst>
                <a:path w="1165859" h="1165860">
                  <a:moveTo>
                    <a:pt x="0" y="582930"/>
                  </a:moveTo>
                  <a:lnTo>
                    <a:pt x="1932" y="535120"/>
                  </a:lnTo>
                  <a:lnTo>
                    <a:pt x="7629" y="488375"/>
                  </a:lnTo>
                  <a:lnTo>
                    <a:pt x="16941" y="442844"/>
                  </a:lnTo>
                  <a:lnTo>
                    <a:pt x="29717" y="398678"/>
                  </a:lnTo>
                  <a:lnTo>
                    <a:pt x="45809" y="356026"/>
                  </a:lnTo>
                  <a:lnTo>
                    <a:pt x="65065" y="315039"/>
                  </a:lnTo>
                  <a:lnTo>
                    <a:pt x="87335" y="275866"/>
                  </a:lnTo>
                  <a:lnTo>
                    <a:pt x="112471" y="238658"/>
                  </a:lnTo>
                  <a:lnTo>
                    <a:pt x="140321" y="203564"/>
                  </a:lnTo>
                  <a:lnTo>
                    <a:pt x="170735" y="170735"/>
                  </a:lnTo>
                  <a:lnTo>
                    <a:pt x="203564" y="140321"/>
                  </a:lnTo>
                  <a:lnTo>
                    <a:pt x="238658" y="112471"/>
                  </a:lnTo>
                  <a:lnTo>
                    <a:pt x="275866" y="87335"/>
                  </a:lnTo>
                  <a:lnTo>
                    <a:pt x="315039" y="65065"/>
                  </a:lnTo>
                  <a:lnTo>
                    <a:pt x="356026" y="45809"/>
                  </a:lnTo>
                  <a:lnTo>
                    <a:pt x="398678" y="29717"/>
                  </a:lnTo>
                  <a:lnTo>
                    <a:pt x="442844" y="16941"/>
                  </a:lnTo>
                  <a:lnTo>
                    <a:pt x="488375" y="7629"/>
                  </a:lnTo>
                  <a:lnTo>
                    <a:pt x="535120" y="1932"/>
                  </a:lnTo>
                  <a:lnTo>
                    <a:pt x="582929" y="0"/>
                  </a:lnTo>
                  <a:lnTo>
                    <a:pt x="630739" y="1932"/>
                  </a:lnTo>
                  <a:lnTo>
                    <a:pt x="677484" y="7629"/>
                  </a:lnTo>
                  <a:lnTo>
                    <a:pt x="723015" y="16941"/>
                  </a:lnTo>
                  <a:lnTo>
                    <a:pt x="767181" y="29717"/>
                  </a:lnTo>
                  <a:lnTo>
                    <a:pt x="809833" y="45809"/>
                  </a:lnTo>
                  <a:lnTo>
                    <a:pt x="850820" y="65065"/>
                  </a:lnTo>
                  <a:lnTo>
                    <a:pt x="889993" y="87335"/>
                  </a:lnTo>
                  <a:lnTo>
                    <a:pt x="927201" y="112471"/>
                  </a:lnTo>
                  <a:lnTo>
                    <a:pt x="962295" y="140321"/>
                  </a:lnTo>
                  <a:lnTo>
                    <a:pt x="995124" y="170735"/>
                  </a:lnTo>
                  <a:lnTo>
                    <a:pt x="1025538" y="203564"/>
                  </a:lnTo>
                  <a:lnTo>
                    <a:pt x="1053388" y="238658"/>
                  </a:lnTo>
                  <a:lnTo>
                    <a:pt x="1078524" y="275866"/>
                  </a:lnTo>
                  <a:lnTo>
                    <a:pt x="1100794" y="315039"/>
                  </a:lnTo>
                  <a:lnTo>
                    <a:pt x="1120050" y="356026"/>
                  </a:lnTo>
                  <a:lnTo>
                    <a:pt x="1136142" y="398678"/>
                  </a:lnTo>
                  <a:lnTo>
                    <a:pt x="1148918" y="442844"/>
                  </a:lnTo>
                  <a:lnTo>
                    <a:pt x="1158230" y="488375"/>
                  </a:lnTo>
                  <a:lnTo>
                    <a:pt x="1163927" y="535120"/>
                  </a:lnTo>
                  <a:lnTo>
                    <a:pt x="1165859" y="582930"/>
                  </a:lnTo>
                  <a:lnTo>
                    <a:pt x="1163927" y="630739"/>
                  </a:lnTo>
                  <a:lnTo>
                    <a:pt x="1158230" y="677484"/>
                  </a:lnTo>
                  <a:lnTo>
                    <a:pt x="1148918" y="723015"/>
                  </a:lnTo>
                  <a:lnTo>
                    <a:pt x="1136142" y="767181"/>
                  </a:lnTo>
                  <a:lnTo>
                    <a:pt x="1120050" y="809833"/>
                  </a:lnTo>
                  <a:lnTo>
                    <a:pt x="1100794" y="850820"/>
                  </a:lnTo>
                  <a:lnTo>
                    <a:pt x="1078524" y="889993"/>
                  </a:lnTo>
                  <a:lnTo>
                    <a:pt x="1053388" y="927201"/>
                  </a:lnTo>
                  <a:lnTo>
                    <a:pt x="1025538" y="962295"/>
                  </a:lnTo>
                  <a:lnTo>
                    <a:pt x="995124" y="995124"/>
                  </a:lnTo>
                  <a:lnTo>
                    <a:pt x="962295" y="1025538"/>
                  </a:lnTo>
                  <a:lnTo>
                    <a:pt x="927201" y="1053388"/>
                  </a:lnTo>
                  <a:lnTo>
                    <a:pt x="889993" y="1078524"/>
                  </a:lnTo>
                  <a:lnTo>
                    <a:pt x="850820" y="1100794"/>
                  </a:lnTo>
                  <a:lnTo>
                    <a:pt x="809833" y="1120050"/>
                  </a:lnTo>
                  <a:lnTo>
                    <a:pt x="767181" y="1136141"/>
                  </a:lnTo>
                  <a:lnTo>
                    <a:pt x="723015" y="1148918"/>
                  </a:lnTo>
                  <a:lnTo>
                    <a:pt x="677484" y="1158230"/>
                  </a:lnTo>
                  <a:lnTo>
                    <a:pt x="630739" y="1163927"/>
                  </a:lnTo>
                  <a:lnTo>
                    <a:pt x="582929" y="1165860"/>
                  </a:lnTo>
                  <a:lnTo>
                    <a:pt x="535120" y="1163927"/>
                  </a:lnTo>
                  <a:lnTo>
                    <a:pt x="488375" y="1158230"/>
                  </a:lnTo>
                  <a:lnTo>
                    <a:pt x="442844" y="1148918"/>
                  </a:lnTo>
                  <a:lnTo>
                    <a:pt x="398678" y="1136142"/>
                  </a:lnTo>
                  <a:lnTo>
                    <a:pt x="356026" y="1120050"/>
                  </a:lnTo>
                  <a:lnTo>
                    <a:pt x="315039" y="1100794"/>
                  </a:lnTo>
                  <a:lnTo>
                    <a:pt x="275866" y="1078524"/>
                  </a:lnTo>
                  <a:lnTo>
                    <a:pt x="238658" y="1053388"/>
                  </a:lnTo>
                  <a:lnTo>
                    <a:pt x="203564" y="1025538"/>
                  </a:lnTo>
                  <a:lnTo>
                    <a:pt x="170735" y="995124"/>
                  </a:lnTo>
                  <a:lnTo>
                    <a:pt x="140321" y="962295"/>
                  </a:lnTo>
                  <a:lnTo>
                    <a:pt x="112471" y="927201"/>
                  </a:lnTo>
                  <a:lnTo>
                    <a:pt x="87335" y="889993"/>
                  </a:lnTo>
                  <a:lnTo>
                    <a:pt x="65065" y="850820"/>
                  </a:lnTo>
                  <a:lnTo>
                    <a:pt x="45809" y="809833"/>
                  </a:lnTo>
                  <a:lnTo>
                    <a:pt x="29717" y="767181"/>
                  </a:lnTo>
                  <a:lnTo>
                    <a:pt x="16941" y="723015"/>
                  </a:lnTo>
                  <a:lnTo>
                    <a:pt x="7629" y="677484"/>
                  </a:lnTo>
                  <a:lnTo>
                    <a:pt x="1932" y="630739"/>
                  </a:lnTo>
                  <a:lnTo>
                    <a:pt x="0" y="58293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685913" y="2778963"/>
            <a:ext cx="730250" cy="52451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30480" algn="just">
              <a:lnSpc>
                <a:spcPct val="86300"/>
              </a:lnSpc>
              <a:spcBef>
                <a:spcPts val="3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official transcripts received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653018" y="2185161"/>
            <a:ext cx="1178560" cy="1178560"/>
            <a:chOff x="8653018" y="2185161"/>
            <a:chExt cx="1178560" cy="1178560"/>
          </a:xfrm>
        </p:grpSpPr>
        <p:sp>
          <p:nvSpPr>
            <p:cNvPr id="19" name="object 19"/>
            <p:cNvSpPr/>
            <p:nvPr/>
          </p:nvSpPr>
          <p:spPr>
            <a:xfrm>
              <a:off x="8659368" y="2191511"/>
              <a:ext cx="1165860" cy="1165860"/>
            </a:xfrm>
            <a:custGeom>
              <a:avLst/>
              <a:gdLst/>
              <a:ahLst/>
              <a:cxnLst/>
              <a:rect l="l" t="t" r="r" b="b"/>
              <a:pathLst>
                <a:path w="1165859" h="1165860">
                  <a:moveTo>
                    <a:pt x="582929" y="0"/>
                  </a:moveTo>
                  <a:lnTo>
                    <a:pt x="535120" y="1932"/>
                  </a:lnTo>
                  <a:lnTo>
                    <a:pt x="488375" y="7629"/>
                  </a:lnTo>
                  <a:lnTo>
                    <a:pt x="442844" y="16941"/>
                  </a:lnTo>
                  <a:lnTo>
                    <a:pt x="398678" y="29718"/>
                  </a:lnTo>
                  <a:lnTo>
                    <a:pt x="356026" y="45809"/>
                  </a:lnTo>
                  <a:lnTo>
                    <a:pt x="315039" y="65065"/>
                  </a:lnTo>
                  <a:lnTo>
                    <a:pt x="275866" y="87335"/>
                  </a:lnTo>
                  <a:lnTo>
                    <a:pt x="238658" y="112471"/>
                  </a:lnTo>
                  <a:lnTo>
                    <a:pt x="203564" y="140321"/>
                  </a:lnTo>
                  <a:lnTo>
                    <a:pt x="170735" y="170735"/>
                  </a:lnTo>
                  <a:lnTo>
                    <a:pt x="140321" y="203564"/>
                  </a:lnTo>
                  <a:lnTo>
                    <a:pt x="112471" y="238658"/>
                  </a:lnTo>
                  <a:lnTo>
                    <a:pt x="87335" y="275866"/>
                  </a:lnTo>
                  <a:lnTo>
                    <a:pt x="65065" y="315039"/>
                  </a:lnTo>
                  <a:lnTo>
                    <a:pt x="45809" y="356026"/>
                  </a:lnTo>
                  <a:lnTo>
                    <a:pt x="29717" y="398678"/>
                  </a:lnTo>
                  <a:lnTo>
                    <a:pt x="16941" y="442844"/>
                  </a:lnTo>
                  <a:lnTo>
                    <a:pt x="7629" y="488375"/>
                  </a:lnTo>
                  <a:lnTo>
                    <a:pt x="1932" y="535120"/>
                  </a:lnTo>
                  <a:lnTo>
                    <a:pt x="0" y="582929"/>
                  </a:lnTo>
                  <a:lnTo>
                    <a:pt x="1932" y="630739"/>
                  </a:lnTo>
                  <a:lnTo>
                    <a:pt x="7629" y="677484"/>
                  </a:lnTo>
                  <a:lnTo>
                    <a:pt x="16941" y="723015"/>
                  </a:lnTo>
                  <a:lnTo>
                    <a:pt x="29717" y="767181"/>
                  </a:lnTo>
                  <a:lnTo>
                    <a:pt x="45809" y="809833"/>
                  </a:lnTo>
                  <a:lnTo>
                    <a:pt x="65065" y="850820"/>
                  </a:lnTo>
                  <a:lnTo>
                    <a:pt x="87335" y="889993"/>
                  </a:lnTo>
                  <a:lnTo>
                    <a:pt x="112471" y="927201"/>
                  </a:lnTo>
                  <a:lnTo>
                    <a:pt x="140321" y="962295"/>
                  </a:lnTo>
                  <a:lnTo>
                    <a:pt x="170735" y="995124"/>
                  </a:lnTo>
                  <a:lnTo>
                    <a:pt x="203564" y="1025538"/>
                  </a:lnTo>
                  <a:lnTo>
                    <a:pt x="238658" y="1053388"/>
                  </a:lnTo>
                  <a:lnTo>
                    <a:pt x="275866" y="1078524"/>
                  </a:lnTo>
                  <a:lnTo>
                    <a:pt x="315039" y="1100794"/>
                  </a:lnTo>
                  <a:lnTo>
                    <a:pt x="356026" y="1120050"/>
                  </a:lnTo>
                  <a:lnTo>
                    <a:pt x="398678" y="1136142"/>
                  </a:lnTo>
                  <a:lnTo>
                    <a:pt x="442844" y="1148918"/>
                  </a:lnTo>
                  <a:lnTo>
                    <a:pt x="488375" y="1158230"/>
                  </a:lnTo>
                  <a:lnTo>
                    <a:pt x="535120" y="1163927"/>
                  </a:lnTo>
                  <a:lnTo>
                    <a:pt x="582929" y="1165860"/>
                  </a:lnTo>
                  <a:lnTo>
                    <a:pt x="630739" y="1163927"/>
                  </a:lnTo>
                  <a:lnTo>
                    <a:pt x="677484" y="1158230"/>
                  </a:lnTo>
                  <a:lnTo>
                    <a:pt x="723015" y="1148918"/>
                  </a:lnTo>
                  <a:lnTo>
                    <a:pt x="767181" y="1136142"/>
                  </a:lnTo>
                  <a:lnTo>
                    <a:pt x="809833" y="1120050"/>
                  </a:lnTo>
                  <a:lnTo>
                    <a:pt x="850820" y="1100794"/>
                  </a:lnTo>
                  <a:lnTo>
                    <a:pt x="889993" y="1078524"/>
                  </a:lnTo>
                  <a:lnTo>
                    <a:pt x="927201" y="1053388"/>
                  </a:lnTo>
                  <a:lnTo>
                    <a:pt x="962295" y="1025538"/>
                  </a:lnTo>
                  <a:lnTo>
                    <a:pt x="995124" y="995124"/>
                  </a:lnTo>
                  <a:lnTo>
                    <a:pt x="1025538" y="962295"/>
                  </a:lnTo>
                  <a:lnTo>
                    <a:pt x="1053388" y="927201"/>
                  </a:lnTo>
                  <a:lnTo>
                    <a:pt x="1078524" y="889993"/>
                  </a:lnTo>
                  <a:lnTo>
                    <a:pt x="1100794" y="850820"/>
                  </a:lnTo>
                  <a:lnTo>
                    <a:pt x="1120050" y="809833"/>
                  </a:lnTo>
                  <a:lnTo>
                    <a:pt x="1136142" y="767181"/>
                  </a:lnTo>
                  <a:lnTo>
                    <a:pt x="1148918" y="723015"/>
                  </a:lnTo>
                  <a:lnTo>
                    <a:pt x="1158230" y="677484"/>
                  </a:lnTo>
                  <a:lnTo>
                    <a:pt x="1163927" y="630739"/>
                  </a:lnTo>
                  <a:lnTo>
                    <a:pt x="1165859" y="582929"/>
                  </a:lnTo>
                  <a:lnTo>
                    <a:pt x="1163927" y="535120"/>
                  </a:lnTo>
                  <a:lnTo>
                    <a:pt x="1158230" y="488375"/>
                  </a:lnTo>
                  <a:lnTo>
                    <a:pt x="1148918" y="442844"/>
                  </a:lnTo>
                  <a:lnTo>
                    <a:pt x="1136142" y="398678"/>
                  </a:lnTo>
                  <a:lnTo>
                    <a:pt x="1120050" y="356026"/>
                  </a:lnTo>
                  <a:lnTo>
                    <a:pt x="1100794" y="315039"/>
                  </a:lnTo>
                  <a:lnTo>
                    <a:pt x="1078524" y="275866"/>
                  </a:lnTo>
                  <a:lnTo>
                    <a:pt x="1053388" y="238658"/>
                  </a:lnTo>
                  <a:lnTo>
                    <a:pt x="1025538" y="203564"/>
                  </a:lnTo>
                  <a:lnTo>
                    <a:pt x="995124" y="170735"/>
                  </a:lnTo>
                  <a:lnTo>
                    <a:pt x="962295" y="140321"/>
                  </a:lnTo>
                  <a:lnTo>
                    <a:pt x="927201" y="112471"/>
                  </a:lnTo>
                  <a:lnTo>
                    <a:pt x="889993" y="87335"/>
                  </a:lnTo>
                  <a:lnTo>
                    <a:pt x="850820" y="65065"/>
                  </a:lnTo>
                  <a:lnTo>
                    <a:pt x="809833" y="45809"/>
                  </a:lnTo>
                  <a:lnTo>
                    <a:pt x="767181" y="29717"/>
                  </a:lnTo>
                  <a:lnTo>
                    <a:pt x="723015" y="16941"/>
                  </a:lnTo>
                  <a:lnTo>
                    <a:pt x="677484" y="7629"/>
                  </a:lnTo>
                  <a:lnTo>
                    <a:pt x="630739" y="1932"/>
                  </a:lnTo>
                  <a:lnTo>
                    <a:pt x="582929" y="0"/>
                  </a:lnTo>
                  <a:close/>
                </a:path>
              </a:pathLst>
            </a:custGeom>
            <a:solidFill>
              <a:srgbClr val="A3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659368" y="2191511"/>
              <a:ext cx="1165860" cy="1165860"/>
            </a:xfrm>
            <a:custGeom>
              <a:avLst/>
              <a:gdLst/>
              <a:ahLst/>
              <a:cxnLst/>
              <a:rect l="l" t="t" r="r" b="b"/>
              <a:pathLst>
                <a:path w="1165859" h="1165860">
                  <a:moveTo>
                    <a:pt x="0" y="582929"/>
                  </a:moveTo>
                  <a:lnTo>
                    <a:pt x="1932" y="535120"/>
                  </a:lnTo>
                  <a:lnTo>
                    <a:pt x="7629" y="488375"/>
                  </a:lnTo>
                  <a:lnTo>
                    <a:pt x="16941" y="442844"/>
                  </a:lnTo>
                  <a:lnTo>
                    <a:pt x="29717" y="398678"/>
                  </a:lnTo>
                  <a:lnTo>
                    <a:pt x="45809" y="356026"/>
                  </a:lnTo>
                  <a:lnTo>
                    <a:pt x="65065" y="315039"/>
                  </a:lnTo>
                  <a:lnTo>
                    <a:pt x="87335" y="275866"/>
                  </a:lnTo>
                  <a:lnTo>
                    <a:pt x="112471" y="238658"/>
                  </a:lnTo>
                  <a:lnTo>
                    <a:pt x="140321" y="203564"/>
                  </a:lnTo>
                  <a:lnTo>
                    <a:pt x="170735" y="170735"/>
                  </a:lnTo>
                  <a:lnTo>
                    <a:pt x="203564" y="140321"/>
                  </a:lnTo>
                  <a:lnTo>
                    <a:pt x="238658" y="112471"/>
                  </a:lnTo>
                  <a:lnTo>
                    <a:pt x="275866" y="87335"/>
                  </a:lnTo>
                  <a:lnTo>
                    <a:pt x="315039" y="65065"/>
                  </a:lnTo>
                  <a:lnTo>
                    <a:pt x="356026" y="45809"/>
                  </a:lnTo>
                  <a:lnTo>
                    <a:pt x="398678" y="29718"/>
                  </a:lnTo>
                  <a:lnTo>
                    <a:pt x="442844" y="16941"/>
                  </a:lnTo>
                  <a:lnTo>
                    <a:pt x="488375" y="7629"/>
                  </a:lnTo>
                  <a:lnTo>
                    <a:pt x="535120" y="1932"/>
                  </a:lnTo>
                  <a:lnTo>
                    <a:pt x="582929" y="0"/>
                  </a:lnTo>
                  <a:lnTo>
                    <a:pt x="630739" y="1932"/>
                  </a:lnTo>
                  <a:lnTo>
                    <a:pt x="677484" y="7629"/>
                  </a:lnTo>
                  <a:lnTo>
                    <a:pt x="723015" y="16941"/>
                  </a:lnTo>
                  <a:lnTo>
                    <a:pt x="767181" y="29717"/>
                  </a:lnTo>
                  <a:lnTo>
                    <a:pt x="809833" y="45809"/>
                  </a:lnTo>
                  <a:lnTo>
                    <a:pt x="850820" y="65065"/>
                  </a:lnTo>
                  <a:lnTo>
                    <a:pt x="889993" y="87335"/>
                  </a:lnTo>
                  <a:lnTo>
                    <a:pt x="927201" y="112471"/>
                  </a:lnTo>
                  <a:lnTo>
                    <a:pt x="962295" y="140321"/>
                  </a:lnTo>
                  <a:lnTo>
                    <a:pt x="995124" y="170735"/>
                  </a:lnTo>
                  <a:lnTo>
                    <a:pt x="1025538" y="203564"/>
                  </a:lnTo>
                  <a:lnTo>
                    <a:pt x="1053388" y="238658"/>
                  </a:lnTo>
                  <a:lnTo>
                    <a:pt x="1078524" y="275866"/>
                  </a:lnTo>
                  <a:lnTo>
                    <a:pt x="1100794" y="315039"/>
                  </a:lnTo>
                  <a:lnTo>
                    <a:pt x="1120050" y="356026"/>
                  </a:lnTo>
                  <a:lnTo>
                    <a:pt x="1136142" y="398678"/>
                  </a:lnTo>
                  <a:lnTo>
                    <a:pt x="1148918" y="442844"/>
                  </a:lnTo>
                  <a:lnTo>
                    <a:pt x="1158230" y="488375"/>
                  </a:lnTo>
                  <a:lnTo>
                    <a:pt x="1163927" y="535120"/>
                  </a:lnTo>
                  <a:lnTo>
                    <a:pt x="1165859" y="582929"/>
                  </a:lnTo>
                  <a:lnTo>
                    <a:pt x="1163927" y="630739"/>
                  </a:lnTo>
                  <a:lnTo>
                    <a:pt x="1158230" y="677484"/>
                  </a:lnTo>
                  <a:lnTo>
                    <a:pt x="1148918" y="723015"/>
                  </a:lnTo>
                  <a:lnTo>
                    <a:pt x="1136142" y="767181"/>
                  </a:lnTo>
                  <a:lnTo>
                    <a:pt x="1120050" y="809833"/>
                  </a:lnTo>
                  <a:lnTo>
                    <a:pt x="1100794" y="850820"/>
                  </a:lnTo>
                  <a:lnTo>
                    <a:pt x="1078524" y="889993"/>
                  </a:lnTo>
                  <a:lnTo>
                    <a:pt x="1053388" y="927201"/>
                  </a:lnTo>
                  <a:lnTo>
                    <a:pt x="1025538" y="962295"/>
                  </a:lnTo>
                  <a:lnTo>
                    <a:pt x="995124" y="995124"/>
                  </a:lnTo>
                  <a:lnTo>
                    <a:pt x="962295" y="1025538"/>
                  </a:lnTo>
                  <a:lnTo>
                    <a:pt x="927201" y="1053388"/>
                  </a:lnTo>
                  <a:lnTo>
                    <a:pt x="889993" y="1078524"/>
                  </a:lnTo>
                  <a:lnTo>
                    <a:pt x="850820" y="1100794"/>
                  </a:lnTo>
                  <a:lnTo>
                    <a:pt x="809833" y="1120050"/>
                  </a:lnTo>
                  <a:lnTo>
                    <a:pt x="767181" y="1136142"/>
                  </a:lnTo>
                  <a:lnTo>
                    <a:pt x="723015" y="1148918"/>
                  </a:lnTo>
                  <a:lnTo>
                    <a:pt x="677484" y="1158230"/>
                  </a:lnTo>
                  <a:lnTo>
                    <a:pt x="630739" y="1163927"/>
                  </a:lnTo>
                  <a:lnTo>
                    <a:pt x="582929" y="1165860"/>
                  </a:lnTo>
                  <a:lnTo>
                    <a:pt x="535120" y="1163927"/>
                  </a:lnTo>
                  <a:lnTo>
                    <a:pt x="488375" y="1158230"/>
                  </a:lnTo>
                  <a:lnTo>
                    <a:pt x="442844" y="1148918"/>
                  </a:lnTo>
                  <a:lnTo>
                    <a:pt x="398678" y="1136142"/>
                  </a:lnTo>
                  <a:lnTo>
                    <a:pt x="356026" y="1120050"/>
                  </a:lnTo>
                  <a:lnTo>
                    <a:pt x="315039" y="1100794"/>
                  </a:lnTo>
                  <a:lnTo>
                    <a:pt x="275866" y="1078524"/>
                  </a:lnTo>
                  <a:lnTo>
                    <a:pt x="238658" y="1053388"/>
                  </a:lnTo>
                  <a:lnTo>
                    <a:pt x="203564" y="1025538"/>
                  </a:lnTo>
                  <a:lnTo>
                    <a:pt x="170735" y="995124"/>
                  </a:lnTo>
                  <a:lnTo>
                    <a:pt x="140321" y="962295"/>
                  </a:lnTo>
                  <a:lnTo>
                    <a:pt x="112471" y="927201"/>
                  </a:lnTo>
                  <a:lnTo>
                    <a:pt x="87335" y="889993"/>
                  </a:lnTo>
                  <a:lnTo>
                    <a:pt x="65065" y="850820"/>
                  </a:lnTo>
                  <a:lnTo>
                    <a:pt x="45809" y="809833"/>
                  </a:lnTo>
                  <a:lnTo>
                    <a:pt x="29717" y="767181"/>
                  </a:lnTo>
                  <a:lnTo>
                    <a:pt x="16941" y="723015"/>
                  </a:lnTo>
                  <a:lnTo>
                    <a:pt x="7629" y="677484"/>
                  </a:lnTo>
                  <a:lnTo>
                    <a:pt x="1932" y="630739"/>
                  </a:lnTo>
                  <a:lnTo>
                    <a:pt x="0" y="582929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856726" y="2576016"/>
            <a:ext cx="773430" cy="36766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41275" marR="5080" indent="-29209">
              <a:lnSpc>
                <a:spcPts val="1250"/>
              </a:lnSpc>
              <a:spcBef>
                <a:spcPts val="300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Application Submitted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946138" y="1952080"/>
            <a:ext cx="3634104" cy="2908300"/>
            <a:chOff x="6946138" y="1952080"/>
            <a:chExt cx="3634104" cy="2908300"/>
          </a:xfrm>
        </p:grpSpPr>
        <p:sp>
          <p:nvSpPr>
            <p:cNvPr id="23" name="object 23"/>
            <p:cNvSpPr/>
            <p:nvPr/>
          </p:nvSpPr>
          <p:spPr>
            <a:xfrm>
              <a:off x="6949313" y="1961402"/>
              <a:ext cx="3627754" cy="2895600"/>
            </a:xfrm>
            <a:custGeom>
              <a:avLst/>
              <a:gdLst/>
              <a:ahLst/>
              <a:cxnLst/>
              <a:rect l="l" t="t" r="r" b="b"/>
              <a:pathLst>
                <a:path w="3627754" h="2895600">
                  <a:moveTo>
                    <a:pt x="2574911" y="63500"/>
                  </a:moveTo>
                  <a:lnTo>
                    <a:pt x="1042376" y="63500"/>
                  </a:lnTo>
                  <a:lnTo>
                    <a:pt x="982917" y="76200"/>
                  </a:lnTo>
                  <a:lnTo>
                    <a:pt x="812714" y="114300"/>
                  </a:lnTo>
                  <a:lnTo>
                    <a:pt x="758838" y="139700"/>
                  </a:lnTo>
                  <a:lnTo>
                    <a:pt x="655613" y="165100"/>
                  </a:lnTo>
                  <a:lnTo>
                    <a:pt x="606343" y="190500"/>
                  </a:lnTo>
                  <a:lnTo>
                    <a:pt x="512692" y="215900"/>
                  </a:lnTo>
                  <a:lnTo>
                    <a:pt x="468390" y="241300"/>
                  </a:lnTo>
                  <a:lnTo>
                    <a:pt x="425823" y="254000"/>
                  </a:lnTo>
                  <a:lnTo>
                    <a:pt x="385032" y="279400"/>
                  </a:lnTo>
                  <a:lnTo>
                    <a:pt x="346057" y="304800"/>
                  </a:lnTo>
                  <a:lnTo>
                    <a:pt x="308937" y="317500"/>
                  </a:lnTo>
                  <a:lnTo>
                    <a:pt x="273712" y="342900"/>
                  </a:lnTo>
                  <a:lnTo>
                    <a:pt x="240423" y="368300"/>
                  </a:lnTo>
                  <a:lnTo>
                    <a:pt x="209110" y="393700"/>
                  </a:lnTo>
                  <a:lnTo>
                    <a:pt x="179812" y="406400"/>
                  </a:lnTo>
                  <a:lnTo>
                    <a:pt x="127422" y="457200"/>
                  </a:lnTo>
                  <a:lnTo>
                    <a:pt x="83575" y="508000"/>
                  </a:lnTo>
                  <a:lnTo>
                    <a:pt x="48589" y="558800"/>
                  </a:lnTo>
                  <a:lnTo>
                    <a:pt x="22784" y="609600"/>
                  </a:lnTo>
                  <a:lnTo>
                    <a:pt x="6481" y="660400"/>
                  </a:lnTo>
                  <a:lnTo>
                    <a:pt x="0" y="711200"/>
                  </a:lnTo>
                  <a:lnTo>
                    <a:pt x="542" y="749300"/>
                  </a:lnTo>
                  <a:lnTo>
                    <a:pt x="3659" y="774700"/>
                  </a:lnTo>
                  <a:lnTo>
                    <a:pt x="9391" y="800100"/>
                  </a:lnTo>
                  <a:lnTo>
                    <a:pt x="17779" y="825500"/>
                  </a:lnTo>
                  <a:lnTo>
                    <a:pt x="1364741" y="2743200"/>
                  </a:lnTo>
                  <a:lnTo>
                    <a:pt x="1378771" y="2768600"/>
                  </a:lnTo>
                  <a:lnTo>
                    <a:pt x="1432738" y="2819400"/>
                  </a:lnTo>
                  <a:lnTo>
                    <a:pt x="1471249" y="2844800"/>
                  </a:lnTo>
                  <a:lnTo>
                    <a:pt x="1516495" y="2857500"/>
                  </a:lnTo>
                  <a:lnTo>
                    <a:pt x="1567763" y="2870200"/>
                  </a:lnTo>
                  <a:lnTo>
                    <a:pt x="1624339" y="2882900"/>
                  </a:lnTo>
                  <a:lnTo>
                    <a:pt x="1685512" y="2895600"/>
                  </a:lnTo>
                  <a:lnTo>
                    <a:pt x="1930322" y="2895600"/>
                  </a:lnTo>
                  <a:lnTo>
                    <a:pt x="1985828" y="2882900"/>
                  </a:lnTo>
                  <a:lnTo>
                    <a:pt x="2038111" y="2882900"/>
                  </a:lnTo>
                  <a:lnTo>
                    <a:pt x="2086562" y="2870200"/>
                  </a:lnTo>
                  <a:lnTo>
                    <a:pt x="2130570" y="2844800"/>
                  </a:lnTo>
                  <a:lnTo>
                    <a:pt x="2169526" y="2832100"/>
                  </a:lnTo>
                  <a:lnTo>
                    <a:pt x="2202820" y="2819400"/>
                  </a:lnTo>
                  <a:lnTo>
                    <a:pt x="2229842" y="2794000"/>
                  </a:lnTo>
                  <a:lnTo>
                    <a:pt x="2249983" y="2768600"/>
                  </a:lnTo>
                  <a:lnTo>
                    <a:pt x="2262631" y="2743200"/>
                  </a:lnTo>
                  <a:lnTo>
                    <a:pt x="3270623" y="1308100"/>
                  </a:lnTo>
                  <a:lnTo>
                    <a:pt x="1609532" y="1308100"/>
                  </a:lnTo>
                  <a:lnTo>
                    <a:pt x="1543040" y="1295400"/>
                  </a:lnTo>
                  <a:lnTo>
                    <a:pt x="1412717" y="1295400"/>
                  </a:lnTo>
                  <a:lnTo>
                    <a:pt x="1348993" y="1282700"/>
                  </a:lnTo>
                  <a:lnTo>
                    <a:pt x="1286299" y="1282700"/>
                  </a:lnTo>
                  <a:lnTo>
                    <a:pt x="1164216" y="1257300"/>
                  </a:lnTo>
                  <a:lnTo>
                    <a:pt x="1104935" y="1257300"/>
                  </a:lnTo>
                  <a:lnTo>
                    <a:pt x="934773" y="1219200"/>
                  </a:lnTo>
                  <a:lnTo>
                    <a:pt x="828272" y="1193800"/>
                  </a:lnTo>
                  <a:lnTo>
                    <a:pt x="727823" y="1168400"/>
                  </a:lnTo>
                  <a:lnTo>
                    <a:pt x="680003" y="1155700"/>
                  </a:lnTo>
                  <a:lnTo>
                    <a:pt x="633856" y="1130300"/>
                  </a:lnTo>
                  <a:lnTo>
                    <a:pt x="589438" y="1117600"/>
                  </a:lnTo>
                  <a:lnTo>
                    <a:pt x="546801" y="1104900"/>
                  </a:lnTo>
                  <a:lnTo>
                    <a:pt x="505999" y="1092200"/>
                  </a:lnTo>
                  <a:lnTo>
                    <a:pt x="467086" y="1066800"/>
                  </a:lnTo>
                  <a:lnTo>
                    <a:pt x="430116" y="1054100"/>
                  </a:lnTo>
                  <a:lnTo>
                    <a:pt x="395141" y="1028700"/>
                  </a:lnTo>
                  <a:lnTo>
                    <a:pt x="362217" y="1016000"/>
                  </a:lnTo>
                  <a:lnTo>
                    <a:pt x="331396" y="990600"/>
                  </a:lnTo>
                  <a:lnTo>
                    <a:pt x="302733" y="977900"/>
                  </a:lnTo>
                  <a:lnTo>
                    <a:pt x="276280" y="952500"/>
                  </a:lnTo>
                  <a:lnTo>
                    <a:pt x="252092" y="927100"/>
                  </a:lnTo>
                  <a:lnTo>
                    <a:pt x="230222" y="914400"/>
                  </a:lnTo>
                  <a:lnTo>
                    <a:pt x="210724" y="889000"/>
                  </a:lnTo>
                  <a:lnTo>
                    <a:pt x="193652" y="863600"/>
                  </a:lnTo>
                  <a:lnTo>
                    <a:pt x="179058" y="838200"/>
                  </a:lnTo>
                  <a:lnTo>
                    <a:pt x="166998" y="825500"/>
                  </a:lnTo>
                  <a:lnTo>
                    <a:pt x="157525" y="800100"/>
                  </a:lnTo>
                  <a:lnTo>
                    <a:pt x="150691" y="774700"/>
                  </a:lnTo>
                  <a:lnTo>
                    <a:pt x="146552" y="749300"/>
                  </a:lnTo>
                  <a:lnTo>
                    <a:pt x="145160" y="723900"/>
                  </a:lnTo>
                  <a:lnTo>
                    <a:pt x="146552" y="698500"/>
                  </a:lnTo>
                  <a:lnTo>
                    <a:pt x="150691" y="673100"/>
                  </a:lnTo>
                  <a:lnTo>
                    <a:pt x="157525" y="660400"/>
                  </a:lnTo>
                  <a:lnTo>
                    <a:pt x="166998" y="635000"/>
                  </a:lnTo>
                  <a:lnTo>
                    <a:pt x="179058" y="609600"/>
                  </a:lnTo>
                  <a:lnTo>
                    <a:pt x="193652" y="584200"/>
                  </a:lnTo>
                  <a:lnTo>
                    <a:pt x="210724" y="558800"/>
                  </a:lnTo>
                  <a:lnTo>
                    <a:pt x="230222" y="546100"/>
                  </a:lnTo>
                  <a:lnTo>
                    <a:pt x="252092" y="520700"/>
                  </a:lnTo>
                  <a:lnTo>
                    <a:pt x="276280" y="495300"/>
                  </a:lnTo>
                  <a:lnTo>
                    <a:pt x="302733" y="482600"/>
                  </a:lnTo>
                  <a:lnTo>
                    <a:pt x="331396" y="457200"/>
                  </a:lnTo>
                  <a:lnTo>
                    <a:pt x="362217" y="444500"/>
                  </a:lnTo>
                  <a:lnTo>
                    <a:pt x="395141" y="419100"/>
                  </a:lnTo>
                  <a:lnTo>
                    <a:pt x="430116" y="406400"/>
                  </a:lnTo>
                  <a:lnTo>
                    <a:pt x="467086" y="381000"/>
                  </a:lnTo>
                  <a:lnTo>
                    <a:pt x="505999" y="368300"/>
                  </a:lnTo>
                  <a:lnTo>
                    <a:pt x="546801" y="342900"/>
                  </a:lnTo>
                  <a:lnTo>
                    <a:pt x="589438" y="330200"/>
                  </a:lnTo>
                  <a:lnTo>
                    <a:pt x="633856" y="317500"/>
                  </a:lnTo>
                  <a:lnTo>
                    <a:pt x="680003" y="304800"/>
                  </a:lnTo>
                  <a:lnTo>
                    <a:pt x="727823" y="279400"/>
                  </a:lnTo>
                  <a:lnTo>
                    <a:pt x="828272" y="254000"/>
                  </a:lnTo>
                  <a:lnTo>
                    <a:pt x="990160" y="215900"/>
                  </a:lnTo>
                  <a:lnTo>
                    <a:pt x="1046898" y="215900"/>
                  </a:lnTo>
                  <a:lnTo>
                    <a:pt x="1224689" y="177800"/>
                  </a:lnTo>
                  <a:lnTo>
                    <a:pt x="1286299" y="177800"/>
                  </a:lnTo>
                  <a:lnTo>
                    <a:pt x="1348993" y="165100"/>
                  </a:lnTo>
                  <a:lnTo>
                    <a:pt x="1412717" y="165100"/>
                  </a:lnTo>
                  <a:lnTo>
                    <a:pt x="1477417" y="152400"/>
                  </a:lnTo>
                  <a:lnTo>
                    <a:pt x="1676840" y="152400"/>
                  </a:lnTo>
                  <a:lnTo>
                    <a:pt x="1744909" y="139700"/>
                  </a:lnTo>
                  <a:lnTo>
                    <a:pt x="2881273" y="139700"/>
                  </a:lnTo>
                  <a:lnTo>
                    <a:pt x="2732661" y="101600"/>
                  </a:lnTo>
                  <a:lnTo>
                    <a:pt x="2574911" y="63500"/>
                  </a:lnTo>
                  <a:close/>
                </a:path>
                <a:path w="3627754" h="2895600">
                  <a:moveTo>
                    <a:pt x="2881273" y="139700"/>
                  </a:moveTo>
                  <a:lnTo>
                    <a:pt x="1882464" y="139700"/>
                  </a:lnTo>
                  <a:lnTo>
                    <a:pt x="1950533" y="152400"/>
                  </a:lnTo>
                  <a:lnTo>
                    <a:pt x="2149956" y="152400"/>
                  </a:lnTo>
                  <a:lnTo>
                    <a:pt x="2214656" y="165100"/>
                  </a:lnTo>
                  <a:lnTo>
                    <a:pt x="2278380" y="165100"/>
                  </a:lnTo>
                  <a:lnTo>
                    <a:pt x="2341074" y="177800"/>
                  </a:lnTo>
                  <a:lnTo>
                    <a:pt x="2402684" y="177800"/>
                  </a:lnTo>
                  <a:lnTo>
                    <a:pt x="2580475" y="215900"/>
                  </a:lnTo>
                  <a:lnTo>
                    <a:pt x="2637213" y="215900"/>
                  </a:lnTo>
                  <a:lnTo>
                    <a:pt x="2799101" y="254000"/>
                  </a:lnTo>
                  <a:lnTo>
                    <a:pt x="2899549" y="279400"/>
                  </a:lnTo>
                  <a:lnTo>
                    <a:pt x="2947370" y="304800"/>
                  </a:lnTo>
                  <a:lnTo>
                    <a:pt x="2993516" y="317500"/>
                  </a:lnTo>
                  <a:lnTo>
                    <a:pt x="3037935" y="330200"/>
                  </a:lnTo>
                  <a:lnTo>
                    <a:pt x="3080572" y="342900"/>
                  </a:lnTo>
                  <a:lnTo>
                    <a:pt x="3121374" y="368300"/>
                  </a:lnTo>
                  <a:lnTo>
                    <a:pt x="3160287" y="381000"/>
                  </a:lnTo>
                  <a:lnTo>
                    <a:pt x="3197257" y="406400"/>
                  </a:lnTo>
                  <a:lnTo>
                    <a:pt x="3232231" y="419100"/>
                  </a:lnTo>
                  <a:lnTo>
                    <a:pt x="3265156" y="444500"/>
                  </a:lnTo>
                  <a:lnTo>
                    <a:pt x="3295976" y="457200"/>
                  </a:lnTo>
                  <a:lnTo>
                    <a:pt x="3324640" y="482600"/>
                  </a:lnTo>
                  <a:lnTo>
                    <a:pt x="3351093" y="495300"/>
                  </a:lnTo>
                  <a:lnTo>
                    <a:pt x="3375281" y="520700"/>
                  </a:lnTo>
                  <a:lnTo>
                    <a:pt x="3397151" y="546100"/>
                  </a:lnTo>
                  <a:lnTo>
                    <a:pt x="3416649" y="558800"/>
                  </a:lnTo>
                  <a:lnTo>
                    <a:pt x="3433721" y="584200"/>
                  </a:lnTo>
                  <a:lnTo>
                    <a:pt x="3448314" y="609600"/>
                  </a:lnTo>
                  <a:lnTo>
                    <a:pt x="3460374" y="635000"/>
                  </a:lnTo>
                  <a:lnTo>
                    <a:pt x="3469848" y="660400"/>
                  </a:lnTo>
                  <a:lnTo>
                    <a:pt x="3476681" y="673100"/>
                  </a:lnTo>
                  <a:lnTo>
                    <a:pt x="3480821" y="698500"/>
                  </a:lnTo>
                  <a:lnTo>
                    <a:pt x="3482212" y="723900"/>
                  </a:lnTo>
                  <a:lnTo>
                    <a:pt x="3480821" y="749300"/>
                  </a:lnTo>
                  <a:lnTo>
                    <a:pt x="3476681" y="774700"/>
                  </a:lnTo>
                  <a:lnTo>
                    <a:pt x="3469848" y="800100"/>
                  </a:lnTo>
                  <a:lnTo>
                    <a:pt x="3460374" y="825500"/>
                  </a:lnTo>
                  <a:lnTo>
                    <a:pt x="3448314" y="838200"/>
                  </a:lnTo>
                  <a:lnTo>
                    <a:pt x="3433721" y="863600"/>
                  </a:lnTo>
                  <a:lnTo>
                    <a:pt x="3416649" y="889000"/>
                  </a:lnTo>
                  <a:lnTo>
                    <a:pt x="3397151" y="914400"/>
                  </a:lnTo>
                  <a:lnTo>
                    <a:pt x="3375281" y="927100"/>
                  </a:lnTo>
                  <a:lnTo>
                    <a:pt x="3351093" y="952500"/>
                  </a:lnTo>
                  <a:lnTo>
                    <a:pt x="3324640" y="977900"/>
                  </a:lnTo>
                  <a:lnTo>
                    <a:pt x="3295976" y="990600"/>
                  </a:lnTo>
                  <a:lnTo>
                    <a:pt x="3265156" y="1016000"/>
                  </a:lnTo>
                  <a:lnTo>
                    <a:pt x="3232231" y="1028700"/>
                  </a:lnTo>
                  <a:lnTo>
                    <a:pt x="3197257" y="1054100"/>
                  </a:lnTo>
                  <a:lnTo>
                    <a:pt x="3160287" y="1066800"/>
                  </a:lnTo>
                  <a:lnTo>
                    <a:pt x="3121374" y="1092200"/>
                  </a:lnTo>
                  <a:lnTo>
                    <a:pt x="3080572" y="1104900"/>
                  </a:lnTo>
                  <a:lnTo>
                    <a:pt x="3037935" y="1117600"/>
                  </a:lnTo>
                  <a:lnTo>
                    <a:pt x="2993516" y="1130300"/>
                  </a:lnTo>
                  <a:lnTo>
                    <a:pt x="2947370" y="1155700"/>
                  </a:lnTo>
                  <a:lnTo>
                    <a:pt x="2899549" y="1168400"/>
                  </a:lnTo>
                  <a:lnTo>
                    <a:pt x="2799101" y="1193800"/>
                  </a:lnTo>
                  <a:lnTo>
                    <a:pt x="2692599" y="1219200"/>
                  </a:lnTo>
                  <a:lnTo>
                    <a:pt x="2522438" y="1257300"/>
                  </a:lnTo>
                  <a:lnTo>
                    <a:pt x="2463156" y="1257300"/>
                  </a:lnTo>
                  <a:lnTo>
                    <a:pt x="2341074" y="1282700"/>
                  </a:lnTo>
                  <a:lnTo>
                    <a:pt x="2278380" y="1282700"/>
                  </a:lnTo>
                  <a:lnTo>
                    <a:pt x="2214656" y="1295400"/>
                  </a:lnTo>
                  <a:lnTo>
                    <a:pt x="2084332" y="1295400"/>
                  </a:lnTo>
                  <a:lnTo>
                    <a:pt x="2017840" y="1308100"/>
                  </a:lnTo>
                  <a:lnTo>
                    <a:pt x="3270623" y="1308100"/>
                  </a:lnTo>
                  <a:lnTo>
                    <a:pt x="3609593" y="825500"/>
                  </a:lnTo>
                  <a:lnTo>
                    <a:pt x="3622809" y="774700"/>
                  </a:lnTo>
                  <a:lnTo>
                    <a:pt x="3627215" y="723900"/>
                  </a:lnTo>
                  <a:lnTo>
                    <a:pt x="3622809" y="673100"/>
                  </a:lnTo>
                  <a:lnTo>
                    <a:pt x="3609593" y="622300"/>
                  </a:lnTo>
                  <a:lnTo>
                    <a:pt x="3587622" y="571500"/>
                  </a:lnTo>
                  <a:lnTo>
                    <a:pt x="3557526" y="520700"/>
                  </a:lnTo>
                  <a:lnTo>
                    <a:pt x="3539534" y="508000"/>
                  </a:lnTo>
                  <a:lnTo>
                    <a:pt x="3519632" y="482600"/>
                  </a:lnTo>
                  <a:lnTo>
                    <a:pt x="3497862" y="457200"/>
                  </a:lnTo>
                  <a:lnTo>
                    <a:pt x="3474265" y="431800"/>
                  </a:lnTo>
                  <a:lnTo>
                    <a:pt x="3448880" y="406400"/>
                  </a:lnTo>
                  <a:lnTo>
                    <a:pt x="3421749" y="393700"/>
                  </a:lnTo>
                  <a:lnTo>
                    <a:pt x="3392911" y="368300"/>
                  </a:lnTo>
                  <a:lnTo>
                    <a:pt x="3362409" y="342900"/>
                  </a:lnTo>
                  <a:lnTo>
                    <a:pt x="3330282" y="330200"/>
                  </a:lnTo>
                  <a:lnTo>
                    <a:pt x="3296570" y="304800"/>
                  </a:lnTo>
                  <a:lnTo>
                    <a:pt x="3261316" y="292100"/>
                  </a:lnTo>
                  <a:lnTo>
                    <a:pt x="3224558" y="266700"/>
                  </a:lnTo>
                  <a:lnTo>
                    <a:pt x="3186339" y="254000"/>
                  </a:lnTo>
                  <a:lnTo>
                    <a:pt x="3146698" y="228600"/>
                  </a:lnTo>
                  <a:lnTo>
                    <a:pt x="3063313" y="203200"/>
                  </a:lnTo>
                  <a:lnTo>
                    <a:pt x="3019651" y="177800"/>
                  </a:lnTo>
                  <a:lnTo>
                    <a:pt x="2928591" y="152400"/>
                  </a:lnTo>
                  <a:lnTo>
                    <a:pt x="2881273" y="139700"/>
                  </a:lnTo>
                  <a:close/>
                </a:path>
                <a:path w="3627754" h="2895600">
                  <a:moveTo>
                    <a:pt x="2294667" y="25400"/>
                  </a:moveTo>
                  <a:lnTo>
                    <a:pt x="1292770" y="25400"/>
                  </a:lnTo>
                  <a:lnTo>
                    <a:pt x="1103131" y="63500"/>
                  </a:lnTo>
                  <a:lnTo>
                    <a:pt x="2520486" y="63500"/>
                  </a:lnTo>
                  <a:lnTo>
                    <a:pt x="2409120" y="38100"/>
                  </a:lnTo>
                  <a:lnTo>
                    <a:pt x="2352259" y="38100"/>
                  </a:lnTo>
                  <a:lnTo>
                    <a:pt x="2294667" y="25400"/>
                  </a:lnTo>
                  <a:close/>
                </a:path>
                <a:path w="3627754" h="2895600">
                  <a:moveTo>
                    <a:pt x="2177453" y="12700"/>
                  </a:moveTo>
                  <a:lnTo>
                    <a:pt x="1424942" y="12700"/>
                  </a:lnTo>
                  <a:lnTo>
                    <a:pt x="1358308" y="25400"/>
                  </a:lnTo>
                  <a:lnTo>
                    <a:pt x="2236384" y="25400"/>
                  </a:lnTo>
                  <a:lnTo>
                    <a:pt x="2177453" y="12700"/>
                  </a:lnTo>
                  <a:close/>
                </a:path>
                <a:path w="3627754" h="2895600">
                  <a:moveTo>
                    <a:pt x="1997165" y="0"/>
                  </a:moveTo>
                  <a:lnTo>
                    <a:pt x="1624532" y="0"/>
                  </a:lnTo>
                  <a:lnTo>
                    <a:pt x="1561337" y="12700"/>
                  </a:lnTo>
                  <a:lnTo>
                    <a:pt x="2057802" y="12700"/>
                  </a:lnTo>
                  <a:lnTo>
                    <a:pt x="1997165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949313" y="1955255"/>
              <a:ext cx="3627754" cy="2901950"/>
            </a:xfrm>
            <a:custGeom>
              <a:avLst/>
              <a:gdLst/>
              <a:ahLst/>
              <a:cxnLst/>
              <a:rect l="l" t="t" r="r" b="b"/>
              <a:pathLst>
                <a:path w="3627754" h="2901950">
                  <a:moveTo>
                    <a:pt x="17779" y="826425"/>
                  </a:moveTo>
                  <a:lnTo>
                    <a:pt x="9391" y="798797"/>
                  </a:lnTo>
                  <a:lnTo>
                    <a:pt x="3659" y="771288"/>
                  </a:lnTo>
                  <a:lnTo>
                    <a:pt x="542" y="743918"/>
                  </a:lnTo>
                  <a:lnTo>
                    <a:pt x="0" y="716709"/>
                  </a:lnTo>
                  <a:lnTo>
                    <a:pt x="1993" y="689683"/>
                  </a:lnTo>
                  <a:lnTo>
                    <a:pt x="13425" y="636260"/>
                  </a:lnTo>
                  <a:lnTo>
                    <a:pt x="34519" y="583821"/>
                  </a:lnTo>
                  <a:lnTo>
                    <a:pt x="64954" y="532534"/>
                  </a:lnTo>
                  <a:lnTo>
                    <a:pt x="104411" y="482569"/>
                  </a:lnTo>
                  <a:lnTo>
                    <a:pt x="152569" y="434096"/>
                  </a:lnTo>
                  <a:lnTo>
                    <a:pt x="209110" y="387285"/>
                  </a:lnTo>
                  <a:lnTo>
                    <a:pt x="240423" y="364555"/>
                  </a:lnTo>
                  <a:lnTo>
                    <a:pt x="273712" y="342305"/>
                  </a:lnTo>
                  <a:lnTo>
                    <a:pt x="308937" y="320555"/>
                  </a:lnTo>
                  <a:lnTo>
                    <a:pt x="346057" y="299326"/>
                  </a:lnTo>
                  <a:lnTo>
                    <a:pt x="385032" y="278640"/>
                  </a:lnTo>
                  <a:lnTo>
                    <a:pt x="425823" y="258518"/>
                  </a:lnTo>
                  <a:lnTo>
                    <a:pt x="468390" y="238981"/>
                  </a:lnTo>
                  <a:lnTo>
                    <a:pt x="512692" y="220050"/>
                  </a:lnTo>
                  <a:lnTo>
                    <a:pt x="558690" y="201746"/>
                  </a:lnTo>
                  <a:lnTo>
                    <a:pt x="606343" y="184092"/>
                  </a:lnTo>
                  <a:lnTo>
                    <a:pt x="655613" y="167107"/>
                  </a:lnTo>
                  <a:lnTo>
                    <a:pt x="706457" y="150813"/>
                  </a:lnTo>
                  <a:lnTo>
                    <a:pt x="758838" y="135232"/>
                  </a:lnTo>
                  <a:lnTo>
                    <a:pt x="812714" y="120384"/>
                  </a:lnTo>
                  <a:lnTo>
                    <a:pt x="868046" y="106291"/>
                  </a:lnTo>
                  <a:lnTo>
                    <a:pt x="924793" y="92974"/>
                  </a:lnTo>
                  <a:lnTo>
                    <a:pt x="982917" y="80455"/>
                  </a:lnTo>
                  <a:lnTo>
                    <a:pt x="1042376" y="68753"/>
                  </a:lnTo>
                  <a:lnTo>
                    <a:pt x="1103131" y="57891"/>
                  </a:lnTo>
                  <a:lnTo>
                    <a:pt x="1165141" y="47890"/>
                  </a:lnTo>
                  <a:lnTo>
                    <a:pt x="1228368" y="38771"/>
                  </a:lnTo>
                  <a:lnTo>
                    <a:pt x="1292770" y="30555"/>
                  </a:lnTo>
                  <a:lnTo>
                    <a:pt x="1358308" y="23264"/>
                  </a:lnTo>
                  <a:lnTo>
                    <a:pt x="1424942" y="16918"/>
                  </a:lnTo>
                  <a:lnTo>
                    <a:pt x="1492632" y="11539"/>
                  </a:lnTo>
                  <a:lnTo>
                    <a:pt x="1561337" y="7148"/>
                  </a:lnTo>
                  <a:lnTo>
                    <a:pt x="1624532" y="4039"/>
                  </a:lnTo>
                  <a:lnTo>
                    <a:pt x="1687483" y="1819"/>
                  </a:lnTo>
                  <a:lnTo>
                    <a:pt x="1750150" y="476"/>
                  </a:lnTo>
                  <a:lnTo>
                    <a:pt x="1812492" y="0"/>
                  </a:lnTo>
                  <a:lnTo>
                    <a:pt x="1874469" y="376"/>
                  </a:lnTo>
                  <a:lnTo>
                    <a:pt x="1936040" y="1593"/>
                  </a:lnTo>
                  <a:lnTo>
                    <a:pt x="1997165" y="3638"/>
                  </a:lnTo>
                  <a:lnTo>
                    <a:pt x="2057802" y="6500"/>
                  </a:lnTo>
                  <a:lnTo>
                    <a:pt x="2117912" y="10167"/>
                  </a:lnTo>
                  <a:lnTo>
                    <a:pt x="2177453" y="14625"/>
                  </a:lnTo>
                  <a:lnTo>
                    <a:pt x="2236384" y="19863"/>
                  </a:lnTo>
                  <a:lnTo>
                    <a:pt x="2294667" y="25868"/>
                  </a:lnTo>
                  <a:lnTo>
                    <a:pt x="2352259" y="32629"/>
                  </a:lnTo>
                  <a:lnTo>
                    <a:pt x="2409120" y="40132"/>
                  </a:lnTo>
                  <a:lnTo>
                    <a:pt x="2465209" y="48367"/>
                  </a:lnTo>
                  <a:lnTo>
                    <a:pt x="2520486" y="57319"/>
                  </a:lnTo>
                  <a:lnTo>
                    <a:pt x="2574911" y="66979"/>
                  </a:lnTo>
                  <a:lnTo>
                    <a:pt x="2628442" y="77332"/>
                  </a:lnTo>
                  <a:lnTo>
                    <a:pt x="2681039" y="88367"/>
                  </a:lnTo>
                  <a:lnTo>
                    <a:pt x="2732661" y="100071"/>
                  </a:lnTo>
                  <a:lnTo>
                    <a:pt x="2783268" y="112433"/>
                  </a:lnTo>
                  <a:lnTo>
                    <a:pt x="2832819" y="125441"/>
                  </a:lnTo>
                  <a:lnTo>
                    <a:pt x="2881273" y="139081"/>
                  </a:lnTo>
                  <a:lnTo>
                    <a:pt x="2928591" y="153341"/>
                  </a:lnTo>
                  <a:lnTo>
                    <a:pt x="2974730" y="168210"/>
                  </a:lnTo>
                  <a:lnTo>
                    <a:pt x="3019651" y="183675"/>
                  </a:lnTo>
                  <a:lnTo>
                    <a:pt x="3063313" y="199725"/>
                  </a:lnTo>
                  <a:lnTo>
                    <a:pt x="3105676" y="216346"/>
                  </a:lnTo>
                  <a:lnTo>
                    <a:pt x="3146698" y="233526"/>
                  </a:lnTo>
                  <a:lnTo>
                    <a:pt x="3186339" y="251254"/>
                  </a:lnTo>
                  <a:lnTo>
                    <a:pt x="3224558" y="269516"/>
                  </a:lnTo>
                  <a:lnTo>
                    <a:pt x="3261316" y="288302"/>
                  </a:lnTo>
                  <a:lnTo>
                    <a:pt x="3296570" y="307597"/>
                  </a:lnTo>
                  <a:lnTo>
                    <a:pt x="3330282" y="327392"/>
                  </a:lnTo>
                  <a:lnTo>
                    <a:pt x="3392911" y="368426"/>
                  </a:lnTo>
                  <a:lnTo>
                    <a:pt x="3448880" y="411307"/>
                  </a:lnTo>
                  <a:lnTo>
                    <a:pt x="3497862" y="455936"/>
                  </a:lnTo>
                  <a:lnTo>
                    <a:pt x="3539534" y="502216"/>
                  </a:lnTo>
                  <a:lnTo>
                    <a:pt x="3573569" y="550049"/>
                  </a:lnTo>
                  <a:lnTo>
                    <a:pt x="3599643" y="599337"/>
                  </a:lnTo>
                  <a:lnTo>
                    <a:pt x="3622809" y="674871"/>
                  </a:lnTo>
                  <a:lnTo>
                    <a:pt x="3627215" y="725460"/>
                  </a:lnTo>
                  <a:lnTo>
                    <a:pt x="3622809" y="776050"/>
                  </a:lnTo>
                  <a:lnTo>
                    <a:pt x="3609593" y="826425"/>
                  </a:lnTo>
                  <a:lnTo>
                    <a:pt x="2262631" y="2745649"/>
                  </a:lnTo>
                  <a:lnTo>
                    <a:pt x="2249983" y="2769788"/>
                  </a:lnTo>
                  <a:lnTo>
                    <a:pt x="2202820" y="2813569"/>
                  </a:lnTo>
                  <a:lnTo>
                    <a:pt x="2169526" y="2832842"/>
                  </a:lnTo>
                  <a:lnTo>
                    <a:pt x="2130570" y="2850126"/>
                  </a:lnTo>
                  <a:lnTo>
                    <a:pt x="2086562" y="2865236"/>
                  </a:lnTo>
                  <a:lnTo>
                    <a:pt x="2038111" y="2877988"/>
                  </a:lnTo>
                  <a:lnTo>
                    <a:pt x="1985828" y="2888200"/>
                  </a:lnTo>
                  <a:lnTo>
                    <a:pt x="1930322" y="2895686"/>
                  </a:lnTo>
                  <a:lnTo>
                    <a:pt x="1872203" y="2900263"/>
                  </a:lnTo>
                  <a:lnTo>
                    <a:pt x="1812082" y="2901747"/>
                  </a:lnTo>
                  <a:lnTo>
                    <a:pt x="1750567" y="2899954"/>
                  </a:lnTo>
                  <a:lnTo>
                    <a:pt x="1685512" y="2894324"/>
                  </a:lnTo>
                  <a:lnTo>
                    <a:pt x="1624339" y="2885157"/>
                  </a:lnTo>
                  <a:lnTo>
                    <a:pt x="1567763" y="2872734"/>
                  </a:lnTo>
                  <a:lnTo>
                    <a:pt x="1516495" y="2857339"/>
                  </a:lnTo>
                  <a:lnTo>
                    <a:pt x="1471249" y="2839253"/>
                  </a:lnTo>
                  <a:lnTo>
                    <a:pt x="1432738" y="2818759"/>
                  </a:lnTo>
                  <a:lnTo>
                    <a:pt x="1401674" y="2796139"/>
                  </a:lnTo>
                  <a:lnTo>
                    <a:pt x="1364741" y="2745649"/>
                  </a:lnTo>
                  <a:lnTo>
                    <a:pt x="17779" y="826425"/>
                  </a:lnTo>
                  <a:close/>
                </a:path>
                <a:path w="3627754" h="2901950">
                  <a:moveTo>
                    <a:pt x="145160" y="725460"/>
                  </a:moveTo>
                  <a:lnTo>
                    <a:pt x="150691" y="773062"/>
                  </a:lnTo>
                  <a:lnTo>
                    <a:pt x="166998" y="819604"/>
                  </a:lnTo>
                  <a:lnTo>
                    <a:pt x="193652" y="864937"/>
                  </a:lnTo>
                  <a:lnTo>
                    <a:pt x="230222" y="908911"/>
                  </a:lnTo>
                  <a:lnTo>
                    <a:pt x="276280" y="951378"/>
                  </a:lnTo>
                  <a:lnTo>
                    <a:pt x="331396" y="992186"/>
                  </a:lnTo>
                  <a:lnTo>
                    <a:pt x="395141" y="1031188"/>
                  </a:lnTo>
                  <a:lnTo>
                    <a:pt x="430116" y="1049965"/>
                  </a:lnTo>
                  <a:lnTo>
                    <a:pt x="467086" y="1068234"/>
                  </a:lnTo>
                  <a:lnTo>
                    <a:pt x="505999" y="1085977"/>
                  </a:lnTo>
                  <a:lnTo>
                    <a:pt x="546801" y="1103175"/>
                  </a:lnTo>
                  <a:lnTo>
                    <a:pt x="589438" y="1119809"/>
                  </a:lnTo>
                  <a:lnTo>
                    <a:pt x="633856" y="1135861"/>
                  </a:lnTo>
                  <a:lnTo>
                    <a:pt x="680003" y="1151312"/>
                  </a:lnTo>
                  <a:lnTo>
                    <a:pt x="727823" y="1166143"/>
                  </a:lnTo>
                  <a:lnTo>
                    <a:pt x="777264" y="1180335"/>
                  </a:lnTo>
                  <a:lnTo>
                    <a:pt x="828272" y="1193871"/>
                  </a:lnTo>
                  <a:lnTo>
                    <a:pt x="880793" y="1206731"/>
                  </a:lnTo>
                  <a:lnTo>
                    <a:pt x="934773" y="1218896"/>
                  </a:lnTo>
                  <a:lnTo>
                    <a:pt x="990160" y="1230349"/>
                  </a:lnTo>
                  <a:lnTo>
                    <a:pt x="1046898" y="1241070"/>
                  </a:lnTo>
                  <a:lnTo>
                    <a:pt x="1104935" y="1251040"/>
                  </a:lnTo>
                  <a:lnTo>
                    <a:pt x="1164216" y="1260242"/>
                  </a:lnTo>
                  <a:lnTo>
                    <a:pt x="1224689" y="1268655"/>
                  </a:lnTo>
                  <a:lnTo>
                    <a:pt x="1286299" y="1276262"/>
                  </a:lnTo>
                  <a:lnTo>
                    <a:pt x="1348993" y="1283045"/>
                  </a:lnTo>
                  <a:lnTo>
                    <a:pt x="1412717" y="1288983"/>
                  </a:lnTo>
                  <a:lnTo>
                    <a:pt x="1477417" y="1294059"/>
                  </a:lnTo>
                  <a:lnTo>
                    <a:pt x="1543040" y="1298254"/>
                  </a:lnTo>
                  <a:lnTo>
                    <a:pt x="1609532" y="1301550"/>
                  </a:lnTo>
                  <a:lnTo>
                    <a:pt x="1676840" y="1303926"/>
                  </a:lnTo>
                  <a:lnTo>
                    <a:pt x="1744909" y="1305366"/>
                  </a:lnTo>
                  <a:lnTo>
                    <a:pt x="1813686" y="1305850"/>
                  </a:lnTo>
                  <a:lnTo>
                    <a:pt x="1882464" y="1305366"/>
                  </a:lnTo>
                  <a:lnTo>
                    <a:pt x="1950533" y="1303926"/>
                  </a:lnTo>
                  <a:lnTo>
                    <a:pt x="2017840" y="1301550"/>
                  </a:lnTo>
                  <a:lnTo>
                    <a:pt x="2084332" y="1298254"/>
                  </a:lnTo>
                  <a:lnTo>
                    <a:pt x="2149956" y="1294059"/>
                  </a:lnTo>
                  <a:lnTo>
                    <a:pt x="2214656" y="1288983"/>
                  </a:lnTo>
                  <a:lnTo>
                    <a:pt x="2278380" y="1283045"/>
                  </a:lnTo>
                  <a:lnTo>
                    <a:pt x="2341074" y="1276262"/>
                  </a:lnTo>
                  <a:lnTo>
                    <a:pt x="2402684" y="1268655"/>
                  </a:lnTo>
                  <a:lnTo>
                    <a:pt x="2463156" y="1260242"/>
                  </a:lnTo>
                  <a:lnTo>
                    <a:pt x="2522438" y="1251040"/>
                  </a:lnTo>
                  <a:lnTo>
                    <a:pt x="2580475" y="1241070"/>
                  </a:lnTo>
                  <a:lnTo>
                    <a:pt x="2637213" y="1230349"/>
                  </a:lnTo>
                  <a:lnTo>
                    <a:pt x="2692599" y="1218896"/>
                  </a:lnTo>
                  <a:lnTo>
                    <a:pt x="2746580" y="1206731"/>
                  </a:lnTo>
                  <a:lnTo>
                    <a:pt x="2799101" y="1193871"/>
                  </a:lnTo>
                  <a:lnTo>
                    <a:pt x="2850108" y="1180335"/>
                  </a:lnTo>
                  <a:lnTo>
                    <a:pt x="2899549" y="1166143"/>
                  </a:lnTo>
                  <a:lnTo>
                    <a:pt x="2947370" y="1151312"/>
                  </a:lnTo>
                  <a:lnTo>
                    <a:pt x="2993516" y="1135861"/>
                  </a:lnTo>
                  <a:lnTo>
                    <a:pt x="3037935" y="1119809"/>
                  </a:lnTo>
                  <a:lnTo>
                    <a:pt x="3080572" y="1103175"/>
                  </a:lnTo>
                  <a:lnTo>
                    <a:pt x="3121374" y="1085977"/>
                  </a:lnTo>
                  <a:lnTo>
                    <a:pt x="3160287" y="1068234"/>
                  </a:lnTo>
                  <a:lnTo>
                    <a:pt x="3197257" y="1049965"/>
                  </a:lnTo>
                  <a:lnTo>
                    <a:pt x="3232231" y="1031188"/>
                  </a:lnTo>
                  <a:lnTo>
                    <a:pt x="3265156" y="1011923"/>
                  </a:lnTo>
                  <a:lnTo>
                    <a:pt x="3324640" y="971998"/>
                  </a:lnTo>
                  <a:lnTo>
                    <a:pt x="3375281" y="930342"/>
                  </a:lnTo>
                  <a:lnTo>
                    <a:pt x="3416649" y="887103"/>
                  </a:lnTo>
                  <a:lnTo>
                    <a:pt x="3448314" y="842431"/>
                  </a:lnTo>
                  <a:lnTo>
                    <a:pt x="3469848" y="796475"/>
                  </a:lnTo>
                  <a:lnTo>
                    <a:pt x="3480821" y="749385"/>
                  </a:lnTo>
                  <a:lnTo>
                    <a:pt x="3482212" y="725460"/>
                  </a:lnTo>
                  <a:lnTo>
                    <a:pt x="3480821" y="701536"/>
                  </a:lnTo>
                  <a:lnTo>
                    <a:pt x="3469848" y="654446"/>
                  </a:lnTo>
                  <a:lnTo>
                    <a:pt x="3448314" y="608489"/>
                  </a:lnTo>
                  <a:lnTo>
                    <a:pt x="3416649" y="563817"/>
                  </a:lnTo>
                  <a:lnTo>
                    <a:pt x="3375281" y="520579"/>
                  </a:lnTo>
                  <a:lnTo>
                    <a:pt x="3324640" y="478922"/>
                  </a:lnTo>
                  <a:lnTo>
                    <a:pt x="3265156" y="438998"/>
                  </a:lnTo>
                  <a:lnTo>
                    <a:pt x="3232231" y="419732"/>
                  </a:lnTo>
                  <a:lnTo>
                    <a:pt x="3197257" y="400956"/>
                  </a:lnTo>
                  <a:lnTo>
                    <a:pt x="3160287" y="382686"/>
                  </a:lnTo>
                  <a:lnTo>
                    <a:pt x="3121374" y="364944"/>
                  </a:lnTo>
                  <a:lnTo>
                    <a:pt x="3080572" y="347746"/>
                  </a:lnTo>
                  <a:lnTo>
                    <a:pt x="3037935" y="331112"/>
                  </a:lnTo>
                  <a:lnTo>
                    <a:pt x="2993516" y="315060"/>
                  </a:lnTo>
                  <a:lnTo>
                    <a:pt x="2947370" y="299609"/>
                  </a:lnTo>
                  <a:lnTo>
                    <a:pt x="2899549" y="284778"/>
                  </a:lnTo>
                  <a:lnTo>
                    <a:pt x="2850108" y="270585"/>
                  </a:lnTo>
                  <a:lnTo>
                    <a:pt x="2799101" y="257050"/>
                  </a:lnTo>
                  <a:lnTo>
                    <a:pt x="2746580" y="244190"/>
                  </a:lnTo>
                  <a:lnTo>
                    <a:pt x="2692599" y="232024"/>
                  </a:lnTo>
                  <a:lnTo>
                    <a:pt x="2637213" y="220572"/>
                  </a:lnTo>
                  <a:lnTo>
                    <a:pt x="2580475" y="209851"/>
                  </a:lnTo>
                  <a:lnTo>
                    <a:pt x="2522438" y="199881"/>
                  </a:lnTo>
                  <a:lnTo>
                    <a:pt x="2463156" y="190679"/>
                  </a:lnTo>
                  <a:lnTo>
                    <a:pt x="2402684" y="182266"/>
                  </a:lnTo>
                  <a:lnTo>
                    <a:pt x="2341074" y="174658"/>
                  </a:lnTo>
                  <a:lnTo>
                    <a:pt x="2278380" y="167876"/>
                  </a:lnTo>
                  <a:lnTo>
                    <a:pt x="2214656" y="161938"/>
                  </a:lnTo>
                  <a:lnTo>
                    <a:pt x="2149956" y="156862"/>
                  </a:lnTo>
                  <a:lnTo>
                    <a:pt x="2084332" y="152667"/>
                  </a:lnTo>
                  <a:lnTo>
                    <a:pt x="2017840" y="149371"/>
                  </a:lnTo>
                  <a:lnTo>
                    <a:pt x="1950533" y="146994"/>
                  </a:lnTo>
                  <a:lnTo>
                    <a:pt x="1882464" y="145554"/>
                  </a:lnTo>
                  <a:lnTo>
                    <a:pt x="1813686" y="145070"/>
                  </a:lnTo>
                  <a:lnTo>
                    <a:pt x="1744909" y="145554"/>
                  </a:lnTo>
                  <a:lnTo>
                    <a:pt x="1676840" y="146994"/>
                  </a:lnTo>
                  <a:lnTo>
                    <a:pt x="1609532" y="149371"/>
                  </a:lnTo>
                  <a:lnTo>
                    <a:pt x="1543040" y="152667"/>
                  </a:lnTo>
                  <a:lnTo>
                    <a:pt x="1477417" y="156862"/>
                  </a:lnTo>
                  <a:lnTo>
                    <a:pt x="1412717" y="161938"/>
                  </a:lnTo>
                  <a:lnTo>
                    <a:pt x="1348993" y="167876"/>
                  </a:lnTo>
                  <a:lnTo>
                    <a:pt x="1286299" y="174658"/>
                  </a:lnTo>
                  <a:lnTo>
                    <a:pt x="1224689" y="182266"/>
                  </a:lnTo>
                  <a:lnTo>
                    <a:pt x="1164216" y="190679"/>
                  </a:lnTo>
                  <a:lnTo>
                    <a:pt x="1104935" y="199881"/>
                  </a:lnTo>
                  <a:lnTo>
                    <a:pt x="1046898" y="209851"/>
                  </a:lnTo>
                  <a:lnTo>
                    <a:pt x="990160" y="220572"/>
                  </a:lnTo>
                  <a:lnTo>
                    <a:pt x="934773" y="232024"/>
                  </a:lnTo>
                  <a:lnTo>
                    <a:pt x="880793" y="244190"/>
                  </a:lnTo>
                  <a:lnTo>
                    <a:pt x="828272" y="257050"/>
                  </a:lnTo>
                  <a:lnTo>
                    <a:pt x="777264" y="270585"/>
                  </a:lnTo>
                  <a:lnTo>
                    <a:pt x="727823" y="284778"/>
                  </a:lnTo>
                  <a:lnTo>
                    <a:pt x="680003" y="299609"/>
                  </a:lnTo>
                  <a:lnTo>
                    <a:pt x="633856" y="315060"/>
                  </a:lnTo>
                  <a:lnTo>
                    <a:pt x="589438" y="331112"/>
                  </a:lnTo>
                  <a:lnTo>
                    <a:pt x="546801" y="347746"/>
                  </a:lnTo>
                  <a:lnTo>
                    <a:pt x="505999" y="364944"/>
                  </a:lnTo>
                  <a:lnTo>
                    <a:pt x="467086" y="382686"/>
                  </a:lnTo>
                  <a:lnTo>
                    <a:pt x="430116" y="400956"/>
                  </a:lnTo>
                  <a:lnTo>
                    <a:pt x="395141" y="419732"/>
                  </a:lnTo>
                  <a:lnTo>
                    <a:pt x="362217" y="438998"/>
                  </a:lnTo>
                  <a:lnTo>
                    <a:pt x="302733" y="478922"/>
                  </a:lnTo>
                  <a:lnTo>
                    <a:pt x="252092" y="520579"/>
                  </a:lnTo>
                  <a:lnTo>
                    <a:pt x="210724" y="563817"/>
                  </a:lnTo>
                  <a:lnTo>
                    <a:pt x="179058" y="608489"/>
                  </a:lnTo>
                  <a:lnTo>
                    <a:pt x="157525" y="654446"/>
                  </a:lnTo>
                  <a:lnTo>
                    <a:pt x="146552" y="701536"/>
                  </a:lnTo>
                  <a:lnTo>
                    <a:pt x="145160" y="725460"/>
                  </a:lnTo>
                  <a:close/>
                </a:path>
              </a:pathLst>
            </a:custGeom>
            <a:ln w="6350">
              <a:solidFill>
                <a:srgbClr val="0092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xfrm>
            <a:off x="115925" y="6646488"/>
            <a:ext cx="202565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800" b="0" i="0">
                <a:solidFill>
                  <a:srgbClr val="0A518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/>
              <a:t>©</a:t>
            </a:r>
            <a:r>
              <a:rPr lang="en-US" spc="-25"/>
              <a:t> </a:t>
            </a:r>
            <a:r>
              <a:rPr lang="en-US"/>
              <a:t>Association</a:t>
            </a:r>
            <a:r>
              <a:rPr lang="en-US" spc="-35"/>
              <a:t> </a:t>
            </a:r>
            <a:r>
              <a:rPr lang="en-US"/>
              <a:t>of</a:t>
            </a:r>
            <a:r>
              <a:rPr lang="en-US" spc="-10"/>
              <a:t> </a:t>
            </a:r>
            <a:r>
              <a:rPr lang="en-US"/>
              <a:t>American</a:t>
            </a:r>
            <a:r>
              <a:rPr lang="en-US" spc="-35"/>
              <a:t> </a:t>
            </a:r>
            <a:r>
              <a:rPr lang="en-US"/>
              <a:t>Medical</a:t>
            </a:r>
            <a:r>
              <a:rPr lang="en-US" spc="-5"/>
              <a:t> </a:t>
            </a:r>
            <a:r>
              <a:rPr lang="en-US" spc="-10"/>
              <a:t>Colleges</a:t>
            </a:r>
            <a:endParaRPr spc="-1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396E"/>
                </a:solidFill>
              </a:rPr>
              <a:t>AMCAS</a:t>
            </a:r>
            <a:r>
              <a:rPr spc="-15" dirty="0">
                <a:solidFill>
                  <a:srgbClr val="00396E"/>
                </a:solidFill>
              </a:rPr>
              <a:t> </a:t>
            </a:r>
            <a:r>
              <a:rPr spc="-20" dirty="0">
                <a:solidFill>
                  <a:srgbClr val="00396E"/>
                </a:solidFill>
              </a:rPr>
              <a:t>Verification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96566" y="1904082"/>
            <a:ext cx="203835" cy="41960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spc="-10" dirty="0">
                <a:solidFill>
                  <a:srgbClr val="00396E"/>
                </a:solidFill>
                <a:latin typeface="Calibri"/>
                <a:cs typeface="Calibri"/>
              </a:rPr>
              <a:t>Average</a:t>
            </a:r>
            <a:r>
              <a:rPr sz="1400" spc="-45" dirty="0">
                <a:solidFill>
                  <a:srgbClr val="00396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396E"/>
                </a:solidFill>
                <a:latin typeface="Calibri"/>
                <a:cs typeface="Calibri"/>
              </a:rPr>
              <a:t>number</a:t>
            </a:r>
            <a:r>
              <a:rPr sz="1400" spc="-30" dirty="0">
                <a:solidFill>
                  <a:srgbClr val="00396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396E"/>
                </a:solidFill>
                <a:latin typeface="Calibri"/>
                <a:cs typeface="Calibri"/>
              </a:rPr>
              <a:t>of</a:t>
            </a:r>
            <a:r>
              <a:rPr sz="1400" spc="-40" dirty="0">
                <a:solidFill>
                  <a:srgbClr val="00396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396E"/>
                </a:solidFill>
                <a:latin typeface="Calibri"/>
                <a:cs typeface="Calibri"/>
              </a:rPr>
              <a:t>business</a:t>
            </a:r>
            <a:r>
              <a:rPr sz="1400" spc="-30" dirty="0">
                <a:solidFill>
                  <a:srgbClr val="00396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396E"/>
                </a:solidFill>
                <a:latin typeface="Calibri"/>
                <a:cs typeface="Calibri"/>
              </a:rPr>
              <a:t>days</a:t>
            </a:r>
            <a:r>
              <a:rPr sz="1400" spc="-30" dirty="0">
                <a:solidFill>
                  <a:srgbClr val="00396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396E"/>
                </a:solidFill>
                <a:latin typeface="Calibri"/>
                <a:cs typeface="Calibri"/>
              </a:rPr>
              <a:t>to</a:t>
            </a:r>
            <a:r>
              <a:rPr sz="1400" spc="-40" dirty="0">
                <a:solidFill>
                  <a:srgbClr val="00396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396E"/>
                </a:solidFill>
                <a:latin typeface="Calibri"/>
                <a:cs typeface="Calibri"/>
              </a:rPr>
              <a:t>complete</a:t>
            </a:r>
            <a:r>
              <a:rPr sz="1400" spc="-30" dirty="0">
                <a:solidFill>
                  <a:srgbClr val="00396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396E"/>
                </a:solidFill>
                <a:latin typeface="Calibri"/>
                <a:cs typeface="Calibri"/>
              </a:rPr>
              <a:t>verification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619755" y="2531491"/>
            <a:ext cx="6574790" cy="2559050"/>
            <a:chOff x="2619755" y="2531491"/>
            <a:chExt cx="6574790" cy="2559050"/>
          </a:xfrm>
        </p:grpSpPr>
        <p:sp>
          <p:nvSpPr>
            <p:cNvPr id="5" name="object 5"/>
            <p:cNvSpPr/>
            <p:nvPr/>
          </p:nvSpPr>
          <p:spPr>
            <a:xfrm>
              <a:off x="2619755" y="3387852"/>
              <a:ext cx="6574790" cy="1682750"/>
            </a:xfrm>
            <a:custGeom>
              <a:avLst/>
              <a:gdLst/>
              <a:ahLst/>
              <a:cxnLst/>
              <a:rect l="l" t="t" r="r" b="b"/>
              <a:pathLst>
                <a:path w="6574790" h="1682750">
                  <a:moveTo>
                    <a:pt x="0" y="1682496"/>
                  </a:moveTo>
                  <a:lnTo>
                    <a:pt x="6574536" y="1682496"/>
                  </a:lnTo>
                </a:path>
                <a:path w="6574790" h="1682750">
                  <a:moveTo>
                    <a:pt x="0" y="1261872"/>
                  </a:moveTo>
                  <a:lnTo>
                    <a:pt x="6574536" y="1261872"/>
                  </a:lnTo>
                </a:path>
                <a:path w="6574790" h="1682750">
                  <a:moveTo>
                    <a:pt x="0" y="841248"/>
                  </a:moveTo>
                  <a:lnTo>
                    <a:pt x="6574536" y="841248"/>
                  </a:lnTo>
                </a:path>
                <a:path w="6574790" h="1682750">
                  <a:moveTo>
                    <a:pt x="0" y="420624"/>
                  </a:moveTo>
                  <a:lnTo>
                    <a:pt x="6574536" y="420624"/>
                  </a:lnTo>
                </a:path>
                <a:path w="6574790" h="1682750">
                  <a:moveTo>
                    <a:pt x="0" y="0"/>
                  </a:moveTo>
                  <a:lnTo>
                    <a:pt x="6574536" y="0"/>
                  </a:lnTo>
                </a:path>
              </a:pathLst>
            </a:custGeom>
            <a:ln w="9525">
              <a:solidFill>
                <a:srgbClr val="C3E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88386" y="3388613"/>
              <a:ext cx="5636260" cy="1598930"/>
            </a:xfrm>
            <a:custGeom>
              <a:avLst/>
              <a:gdLst/>
              <a:ahLst/>
              <a:cxnLst/>
              <a:rect l="l" t="t" r="r" b="b"/>
              <a:pathLst>
                <a:path w="5636259" h="1598929">
                  <a:moveTo>
                    <a:pt x="0" y="336804"/>
                  </a:moveTo>
                  <a:lnTo>
                    <a:pt x="940308" y="0"/>
                  </a:lnTo>
                  <a:lnTo>
                    <a:pt x="1879091" y="841248"/>
                  </a:lnTo>
                  <a:lnTo>
                    <a:pt x="2817876" y="1178052"/>
                  </a:lnTo>
                  <a:lnTo>
                    <a:pt x="3758184" y="1345692"/>
                  </a:lnTo>
                  <a:lnTo>
                    <a:pt x="4696968" y="1598676"/>
                  </a:lnTo>
                  <a:lnTo>
                    <a:pt x="5635752" y="1598676"/>
                  </a:lnTo>
                </a:path>
              </a:pathLst>
            </a:custGeom>
            <a:ln w="31750">
              <a:solidFill>
                <a:srgbClr val="6BC2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88386" y="3051810"/>
              <a:ext cx="5636260" cy="1935480"/>
            </a:xfrm>
            <a:custGeom>
              <a:avLst/>
              <a:gdLst/>
              <a:ahLst/>
              <a:cxnLst/>
              <a:rect l="l" t="t" r="r" b="b"/>
              <a:pathLst>
                <a:path w="5636259" h="1935479">
                  <a:moveTo>
                    <a:pt x="0" y="0"/>
                  </a:moveTo>
                  <a:lnTo>
                    <a:pt x="940308" y="167639"/>
                  </a:lnTo>
                  <a:lnTo>
                    <a:pt x="1879091" y="925067"/>
                  </a:lnTo>
                  <a:lnTo>
                    <a:pt x="2817876" y="1682495"/>
                  </a:lnTo>
                  <a:lnTo>
                    <a:pt x="3758184" y="1935479"/>
                  </a:lnTo>
                  <a:lnTo>
                    <a:pt x="4696968" y="1935479"/>
                  </a:lnTo>
                  <a:lnTo>
                    <a:pt x="5635752" y="1935479"/>
                  </a:lnTo>
                </a:path>
              </a:pathLst>
            </a:custGeom>
            <a:ln w="31750">
              <a:solidFill>
                <a:srgbClr val="F0B3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19755" y="2546604"/>
              <a:ext cx="6574790" cy="421005"/>
            </a:xfrm>
            <a:custGeom>
              <a:avLst/>
              <a:gdLst/>
              <a:ahLst/>
              <a:cxnLst/>
              <a:rect l="l" t="t" r="r" b="b"/>
              <a:pathLst>
                <a:path w="6574790" h="421005">
                  <a:moveTo>
                    <a:pt x="0" y="420624"/>
                  </a:moveTo>
                  <a:lnTo>
                    <a:pt x="6574536" y="420624"/>
                  </a:lnTo>
                </a:path>
                <a:path w="6574790" h="421005">
                  <a:moveTo>
                    <a:pt x="0" y="0"/>
                  </a:moveTo>
                  <a:lnTo>
                    <a:pt x="6574536" y="0"/>
                  </a:lnTo>
                </a:path>
              </a:pathLst>
            </a:custGeom>
            <a:ln w="9525">
              <a:solidFill>
                <a:srgbClr val="C3E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88386" y="2547366"/>
              <a:ext cx="5636260" cy="2440305"/>
            </a:xfrm>
            <a:custGeom>
              <a:avLst/>
              <a:gdLst/>
              <a:ahLst/>
              <a:cxnLst/>
              <a:rect l="l" t="t" r="r" b="b"/>
              <a:pathLst>
                <a:path w="5636259" h="2440304">
                  <a:moveTo>
                    <a:pt x="0" y="757428"/>
                  </a:moveTo>
                  <a:lnTo>
                    <a:pt x="940308" y="0"/>
                  </a:lnTo>
                  <a:lnTo>
                    <a:pt x="1879091" y="420624"/>
                  </a:lnTo>
                  <a:lnTo>
                    <a:pt x="2817876" y="1345692"/>
                  </a:lnTo>
                  <a:lnTo>
                    <a:pt x="3758184" y="2354580"/>
                  </a:lnTo>
                  <a:lnTo>
                    <a:pt x="4696968" y="2354580"/>
                  </a:lnTo>
                  <a:lnTo>
                    <a:pt x="5635752" y="2439924"/>
                  </a:lnTo>
                </a:path>
              </a:pathLst>
            </a:custGeom>
            <a:ln w="31750">
              <a:solidFill>
                <a:srgbClr val="BD4B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88386" y="3556254"/>
              <a:ext cx="5636260" cy="1515110"/>
            </a:xfrm>
            <a:custGeom>
              <a:avLst/>
              <a:gdLst/>
              <a:ahLst/>
              <a:cxnLst/>
              <a:rect l="l" t="t" r="r" b="b"/>
              <a:pathLst>
                <a:path w="5636259" h="1515110">
                  <a:moveTo>
                    <a:pt x="0" y="841248"/>
                  </a:moveTo>
                  <a:lnTo>
                    <a:pt x="940308" y="0"/>
                  </a:lnTo>
                  <a:lnTo>
                    <a:pt x="1879091" y="757428"/>
                  </a:lnTo>
                  <a:lnTo>
                    <a:pt x="2817876" y="1178052"/>
                  </a:lnTo>
                  <a:lnTo>
                    <a:pt x="3758184" y="1514856"/>
                  </a:lnTo>
                  <a:lnTo>
                    <a:pt x="4696968" y="1261872"/>
                  </a:lnTo>
                  <a:lnTo>
                    <a:pt x="5635752" y="1431036"/>
                  </a:lnTo>
                </a:path>
              </a:pathLst>
            </a:custGeom>
            <a:ln w="38099">
              <a:solidFill>
                <a:srgbClr val="5F24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2619755" y="2125979"/>
            <a:ext cx="6574790" cy="0"/>
          </a:xfrm>
          <a:custGeom>
            <a:avLst/>
            <a:gdLst/>
            <a:ahLst/>
            <a:cxnLst/>
            <a:rect l="l" t="t" r="r" b="b"/>
            <a:pathLst>
              <a:path w="6574790">
                <a:moveTo>
                  <a:pt x="0" y="0"/>
                </a:moveTo>
                <a:lnTo>
                  <a:pt x="6574536" y="0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182873" y="3192017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00396E"/>
                </a:solidFill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22165" y="2434590"/>
            <a:ext cx="1121410" cy="629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00396E"/>
                </a:solidFill>
                <a:latin typeface="Calibri"/>
                <a:cs typeface="Calibri"/>
              </a:rPr>
              <a:t>30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200" spc="-25" dirty="0">
                <a:solidFill>
                  <a:srgbClr val="00396E"/>
                </a:solidFill>
                <a:latin typeface="Calibri"/>
                <a:cs typeface="Calibri"/>
              </a:rPr>
              <a:t>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01258" y="378079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00396E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81366" y="479069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396E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84017" y="4285310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396E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17365" y="331724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00396E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96154" y="4341367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396E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02273" y="4622419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396E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41566" y="4790694"/>
            <a:ext cx="10287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80"/>
              </a:lnSpc>
              <a:spcBef>
                <a:spcPts val="100"/>
              </a:spcBef>
            </a:pPr>
            <a:r>
              <a:rPr sz="1200" dirty="0">
                <a:solidFill>
                  <a:srgbClr val="00396E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80"/>
              </a:lnSpc>
            </a:pPr>
            <a:r>
              <a:rPr sz="1200" dirty="0">
                <a:solidFill>
                  <a:srgbClr val="00396E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81366" y="4706492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396E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20657" y="4874767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396E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323069" y="356082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31750">
            <a:solidFill>
              <a:srgbClr val="6BC2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580626" y="3439795"/>
            <a:ext cx="49593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0396E"/>
                </a:solidFill>
                <a:latin typeface="Calibri"/>
                <a:cs typeface="Calibri"/>
              </a:rPr>
              <a:t>2023AY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323069" y="3819905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31750">
            <a:solidFill>
              <a:srgbClr val="F0B3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9580626" y="3622675"/>
            <a:ext cx="495934" cy="8058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200" spc="-10" dirty="0">
                <a:solidFill>
                  <a:srgbClr val="00396E"/>
                </a:solidFill>
                <a:latin typeface="Calibri"/>
                <a:cs typeface="Calibri"/>
              </a:rPr>
              <a:t>2022AY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200" spc="-10" dirty="0">
                <a:solidFill>
                  <a:srgbClr val="00396E"/>
                </a:solidFill>
                <a:latin typeface="Calibri"/>
                <a:cs typeface="Calibri"/>
              </a:rPr>
              <a:t>2021AY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200" spc="-10" dirty="0">
                <a:solidFill>
                  <a:srgbClr val="00396E"/>
                </a:solidFill>
                <a:latin typeface="Calibri"/>
                <a:cs typeface="Calibri"/>
              </a:rPr>
              <a:t>2020AY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323069" y="4080509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31750">
            <a:solidFill>
              <a:srgbClr val="BD4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323069" y="433959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38100">
            <a:solidFill>
              <a:srgbClr val="5F24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040126" y="5217667"/>
            <a:ext cx="453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396E"/>
                </a:solidFill>
                <a:latin typeface="Calibri"/>
                <a:cs typeface="Calibri"/>
              </a:rPr>
              <a:t>June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xfrm>
            <a:off x="115925" y="6646488"/>
            <a:ext cx="202565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800" b="0" i="0">
                <a:solidFill>
                  <a:srgbClr val="0A518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/>
              <a:t>©</a:t>
            </a:r>
            <a:r>
              <a:rPr lang="en-US" spc="-25"/>
              <a:t> </a:t>
            </a:r>
            <a:r>
              <a:rPr lang="en-US"/>
              <a:t>Association</a:t>
            </a:r>
            <a:r>
              <a:rPr lang="en-US" spc="-35"/>
              <a:t> </a:t>
            </a:r>
            <a:r>
              <a:rPr lang="en-US"/>
              <a:t>of</a:t>
            </a:r>
            <a:r>
              <a:rPr lang="en-US" spc="-10"/>
              <a:t> </a:t>
            </a:r>
            <a:r>
              <a:rPr lang="en-US"/>
              <a:t>American</a:t>
            </a:r>
            <a:r>
              <a:rPr lang="en-US" spc="-35"/>
              <a:t> </a:t>
            </a:r>
            <a:r>
              <a:rPr lang="en-US"/>
              <a:t>Medical</a:t>
            </a:r>
            <a:r>
              <a:rPr lang="en-US" spc="-5"/>
              <a:t> </a:t>
            </a:r>
            <a:r>
              <a:rPr lang="en-US" spc="-10"/>
              <a:t>Colleges</a:t>
            </a:r>
            <a:endParaRPr spc="-10" dirty="0"/>
          </a:p>
        </p:txBody>
      </p:sp>
      <p:sp>
        <p:nvSpPr>
          <p:cNvPr id="30" name="object 30"/>
          <p:cNvSpPr txBox="1"/>
          <p:nvPr/>
        </p:nvSpPr>
        <p:spPr>
          <a:xfrm>
            <a:off x="3781596" y="5217667"/>
            <a:ext cx="1102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8345" algn="l"/>
              </a:tabLst>
            </a:pPr>
            <a:r>
              <a:rPr sz="1800" spc="-20" dirty="0">
                <a:solidFill>
                  <a:srgbClr val="00396E"/>
                </a:solidFill>
                <a:latin typeface="Calibri"/>
                <a:cs typeface="Calibri"/>
              </a:rPr>
              <a:t>July</a:t>
            </a:r>
            <a:r>
              <a:rPr sz="1800" dirty="0">
                <a:solidFill>
                  <a:srgbClr val="00396E"/>
                </a:solidFill>
                <a:latin typeface="Calibri"/>
                <a:cs typeface="Calibri"/>
              </a:rPr>
              <a:t>	</a:t>
            </a:r>
            <a:r>
              <a:rPr sz="1800" spc="-25" dirty="0">
                <a:solidFill>
                  <a:srgbClr val="00396E"/>
                </a:solidFill>
                <a:latin typeface="Calibri"/>
                <a:cs typeface="Calibri"/>
              </a:rPr>
              <a:t>Aug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28985" y="5217667"/>
            <a:ext cx="440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396E"/>
                </a:solidFill>
                <a:latin typeface="Calibri"/>
                <a:cs typeface="Calibri"/>
              </a:rPr>
              <a:t>Sept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215067" y="5217667"/>
            <a:ext cx="349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00396E"/>
                </a:solidFill>
                <a:latin typeface="Calibri"/>
                <a:cs typeface="Calibri"/>
              </a:rPr>
              <a:t>Oct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009859" y="5217667"/>
            <a:ext cx="396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00396E"/>
                </a:solidFill>
                <a:latin typeface="Calibri"/>
                <a:cs typeface="Calibri"/>
              </a:rPr>
              <a:t>Nov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850690" y="5217667"/>
            <a:ext cx="376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00396E"/>
                </a:solidFill>
                <a:latin typeface="Calibri"/>
                <a:cs typeface="Calibri"/>
              </a:rPr>
              <a:t>Dec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105"/>
              </a:spcBef>
            </a:pPr>
            <a:r>
              <a:rPr dirty="0"/>
              <a:t>Letters</a:t>
            </a:r>
            <a:r>
              <a:rPr spc="-10" dirty="0"/>
              <a:t> </a:t>
            </a:r>
            <a:r>
              <a:rPr dirty="0"/>
              <a:t>of </a:t>
            </a:r>
            <a:r>
              <a:rPr spc="-10" dirty="0"/>
              <a:t>Evaluation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73708" y="2839021"/>
            <a:ext cx="9740265" cy="2678430"/>
            <a:chOff x="1473708" y="2839021"/>
            <a:chExt cx="9740265" cy="2678430"/>
          </a:xfrm>
        </p:grpSpPr>
        <p:sp>
          <p:nvSpPr>
            <p:cNvPr id="4" name="object 4"/>
            <p:cNvSpPr/>
            <p:nvPr/>
          </p:nvSpPr>
          <p:spPr>
            <a:xfrm>
              <a:off x="1473708" y="4622291"/>
              <a:ext cx="304800" cy="445134"/>
            </a:xfrm>
            <a:custGeom>
              <a:avLst/>
              <a:gdLst/>
              <a:ahLst/>
              <a:cxnLst/>
              <a:rect l="l" t="t" r="r" b="b"/>
              <a:pathLst>
                <a:path w="304800" h="445135">
                  <a:moveTo>
                    <a:pt x="0" y="445007"/>
                  </a:moveTo>
                  <a:lnTo>
                    <a:pt x="88391" y="445007"/>
                  </a:lnTo>
                </a:path>
                <a:path w="304800" h="445135">
                  <a:moveTo>
                    <a:pt x="262128" y="445007"/>
                  </a:moveTo>
                  <a:lnTo>
                    <a:pt x="304799" y="445007"/>
                  </a:lnTo>
                </a:path>
                <a:path w="304800" h="445135">
                  <a:moveTo>
                    <a:pt x="0" y="0"/>
                  </a:moveTo>
                  <a:lnTo>
                    <a:pt x="88391" y="0"/>
                  </a:lnTo>
                </a:path>
                <a:path w="304800" h="445135">
                  <a:moveTo>
                    <a:pt x="262128" y="0"/>
                  </a:moveTo>
                  <a:lnTo>
                    <a:pt x="304799" y="0"/>
                  </a:lnTo>
                </a:path>
              </a:pathLst>
            </a:custGeom>
            <a:ln w="9525">
              <a:solidFill>
                <a:srgbClr val="C3E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62100" y="4454651"/>
              <a:ext cx="173736" cy="105765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473708" y="3288791"/>
              <a:ext cx="1739264" cy="1778635"/>
            </a:xfrm>
            <a:custGeom>
              <a:avLst/>
              <a:gdLst/>
              <a:ahLst/>
              <a:cxnLst/>
              <a:rect l="l" t="t" r="r" b="b"/>
              <a:pathLst>
                <a:path w="1739264" h="1778635">
                  <a:moveTo>
                    <a:pt x="480059" y="1778508"/>
                  </a:moveTo>
                  <a:lnTo>
                    <a:pt x="521208" y="1778508"/>
                  </a:lnTo>
                </a:path>
                <a:path w="1739264" h="1778635">
                  <a:moveTo>
                    <a:pt x="1130808" y="1778508"/>
                  </a:moveTo>
                  <a:lnTo>
                    <a:pt x="1306067" y="1778508"/>
                  </a:lnTo>
                </a:path>
                <a:path w="1739264" h="1778635">
                  <a:moveTo>
                    <a:pt x="1479804" y="1778508"/>
                  </a:moveTo>
                  <a:lnTo>
                    <a:pt x="1522475" y="1778508"/>
                  </a:lnTo>
                </a:path>
                <a:path w="1739264" h="1778635">
                  <a:moveTo>
                    <a:pt x="1130808" y="1333500"/>
                  </a:moveTo>
                  <a:lnTo>
                    <a:pt x="1306067" y="1333500"/>
                  </a:lnTo>
                </a:path>
                <a:path w="1739264" h="1778635">
                  <a:moveTo>
                    <a:pt x="1479804" y="1333500"/>
                  </a:moveTo>
                  <a:lnTo>
                    <a:pt x="1522475" y="1333500"/>
                  </a:lnTo>
                </a:path>
                <a:path w="1739264" h="1778635">
                  <a:moveTo>
                    <a:pt x="1130808" y="890016"/>
                  </a:moveTo>
                  <a:lnTo>
                    <a:pt x="1306067" y="890016"/>
                  </a:lnTo>
                </a:path>
                <a:path w="1739264" h="1778635">
                  <a:moveTo>
                    <a:pt x="1479804" y="890016"/>
                  </a:moveTo>
                  <a:lnTo>
                    <a:pt x="1522475" y="890016"/>
                  </a:lnTo>
                </a:path>
                <a:path w="1739264" h="1778635">
                  <a:moveTo>
                    <a:pt x="0" y="445008"/>
                  </a:moveTo>
                  <a:lnTo>
                    <a:pt x="1306067" y="445008"/>
                  </a:lnTo>
                </a:path>
                <a:path w="1739264" h="1778635">
                  <a:moveTo>
                    <a:pt x="1479804" y="445008"/>
                  </a:moveTo>
                  <a:lnTo>
                    <a:pt x="1522475" y="445008"/>
                  </a:lnTo>
                </a:path>
                <a:path w="1739264" h="1778635">
                  <a:moveTo>
                    <a:pt x="0" y="0"/>
                  </a:moveTo>
                  <a:lnTo>
                    <a:pt x="1306067" y="0"/>
                  </a:lnTo>
                </a:path>
                <a:path w="1739264" h="1778635">
                  <a:moveTo>
                    <a:pt x="1479804" y="0"/>
                  </a:moveTo>
                  <a:lnTo>
                    <a:pt x="1738884" y="0"/>
                  </a:lnTo>
                </a:path>
              </a:pathLst>
            </a:custGeom>
            <a:ln w="9525">
              <a:solidFill>
                <a:srgbClr val="C3E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79775" y="3264407"/>
              <a:ext cx="173736" cy="22479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473708" y="4178808"/>
              <a:ext cx="521334" cy="443865"/>
            </a:xfrm>
            <a:custGeom>
              <a:avLst/>
              <a:gdLst/>
              <a:ahLst/>
              <a:cxnLst/>
              <a:rect l="l" t="t" r="r" b="b"/>
              <a:pathLst>
                <a:path w="521335" h="443864">
                  <a:moveTo>
                    <a:pt x="480059" y="443484"/>
                  </a:moveTo>
                  <a:lnTo>
                    <a:pt x="521208" y="443484"/>
                  </a:lnTo>
                </a:path>
                <a:path w="521335" h="443864">
                  <a:moveTo>
                    <a:pt x="0" y="0"/>
                  </a:moveTo>
                  <a:lnTo>
                    <a:pt x="521208" y="0"/>
                  </a:lnTo>
                </a:path>
              </a:pathLst>
            </a:custGeom>
            <a:ln w="9525">
              <a:solidFill>
                <a:srgbClr val="C3E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78508" y="4221480"/>
              <a:ext cx="175260" cy="129082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171443" y="3733800"/>
              <a:ext cx="41275" cy="1333500"/>
            </a:xfrm>
            <a:custGeom>
              <a:avLst/>
              <a:gdLst/>
              <a:ahLst/>
              <a:cxnLst/>
              <a:rect l="l" t="t" r="r" b="b"/>
              <a:pathLst>
                <a:path w="41275" h="1333500">
                  <a:moveTo>
                    <a:pt x="0" y="1333500"/>
                  </a:moveTo>
                  <a:lnTo>
                    <a:pt x="41148" y="1333500"/>
                  </a:lnTo>
                </a:path>
                <a:path w="41275" h="1333500">
                  <a:moveTo>
                    <a:pt x="0" y="888492"/>
                  </a:moveTo>
                  <a:lnTo>
                    <a:pt x="41148" y="888492"/>
                  </a:lnTo>
                </a:path>
                <a:path w="41275" h="1333500">
                  <a:moveTo>
                    <a:pt x="0" y="445007"/>
                  </a:moveTo>
                  <a:lnTo>
                    <a:pt x="41148" y="445007"/>
                  </a:lnTo>
                </a:path>
                <a:path w="41275" h="1333500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C3E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96183" y="3383279"/>
              <a:ext cx="175260" cy="212902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170176" y="4178808"/>
              <a:ext cx="43180" cy="889000"/>
            </a:xfrm>
            <a:custGeom>
              <a:avLst/>
              <a:gdLst/>
              <a:ahLst/>
              <a:cxnLst/>
              <a:rect l="l" t="t" r="r" b="b"/>
              <a:pathLst>
                <a:path w="43180" h="889000">
                  <a:moveTo>
                    <a:pt x="0" y="888492"/>
                  </a:moveTo>
                  <a:lnTo>
                    <a:pt x="42671" y="888492"/>
                  </a:lnTo>
                </a:path>
                <a:path w="43180" h="889000">
                  <a:moveTo>
                    <a:pt x="0" y="443484"/>
                  </a:moveTo>
                  <a:lnTo>
                    <a:pt x="42671" y="443484"/>
                  </a:lnTo>
                </a:path>
                <a:path w="43180" h="889000">
                  <a:moveTo>
                    <a:pt x="0" y="0"/>
                  </a:moveTo>
                  <a:lnTo>
                    <a:pt x="42671" y="0"/>
                  </a:lnTo>
                </a:path>
              </a:pathLst>
            </a:custGeom>
            <a:ln w="9525">
              <a:solidFill>
                <a:srgbClr val="C3E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94916" y="3854195"/>
              <a:ext cx="175260" cy="165811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387852" y="3288791"/>
              <a:ext cx="43180" cy="1778635"/>
            </a:xfrm>
            <a:custGeom>
              <a:avLst/>
              <a:gdLst/>
              <a:ahLst/>
              <a:cxnLst/>
              <a:rect l="l" t="t" r="r" b="b"/>
              <a:pathLst>
                <a:path w="43179" h="1778635">
                  <a:moveTo>
                    <a:pt x="0" y="1778508"/>
                  </a:moveTo>
                  <a:lnTo>
                    <a:pt x="42672" y="1778508"/>
                  </a:lnTo>
                </a:path>
                <a:path w="43179" h="1778635">
                  <a:moveTo>
                    <a:pt x="0" y="1333500"/>
                  </a:moveTo>
                  <a:lnTo>
                    <a:pt x="42672" y="1333500"/>
                  </a:lnTo>
                </a:path>
                <a:path w="43179" h="1778635">
                  <a:moveTo>
                    <a:pt x="0" y="890016"/>
                  </a:moveTo>
                  <a:lnTo>
                    <a:pt x="42672" y="890016"/>
                  </a:lnTo>
                </a:path>
                <a:path w="43179" h="1778635">
                  <a:moveTo>
                    <a:pt x="0" y="445008"/>
                  </a:moveTo>
                  <a:lnTo>
                    <a:pt x="42672" y="445008"/>
                  </a:lnTo>
                </a:path>
                <a:path w="43179" h="1778635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25">
              <a:solidFill>
                <a:srgbClr val="C3E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12591" y="2979419"/>
              <a:ext cx="175259" cy="253288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386583" y="4178808"/>
              <a:ext cx="43180" cy="889000"/>
            </a:xfrm>
            <a:custGeom>
              <a:avLst/>
              <a:gdLst/>
              <a:ahLst/>
              <a:cxnLst/>
              <a:rect l="l" t="t" r="r" b="b"/>
              <a:pathLst>
                <a:path w="43180" h="889000">
                  <a:moveTo>
                    <a:pt x="0" y="888492"/>
                  </a:moveTo>
                  <a:lnTo>
                    <a:pt x="42671" y="888492"/>
                  </a:lnTo>
                </a:path>
                <a:path w="43180" h="889000">
                  <a:moveTo>
                    <a:pt x="0" y="443484"/>
                  </a:moveTo>
                  <a:lnTo>
                    <a:pt x="42671" y="443484"/>
                  </a:lnTo>
                </a:path>
                <a:path w="43180" h="889000">
                  <a:moveTo>
                    <a:pt x="0" y="0"/>
                  </a:moveTo>
                  <a:lnTo>
                    <a:pt x="42671" y="0"/>
                  </a:lnTo>
                </a:path>
              </a:pathLst>
            </a:custGeom>
            <a:ln w="9525">
              <a:solidFill>
                <a:srgbClr val="C3E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12848" y="3895344"/>
              <a:ext cx="173736" cy="161696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604259" y="3288791"/>
              <a:ext cx="43180" cy="1778635"/>
            </a:xfrm>
            <a:custGeom>
              <a:avLst/>
              <a:gdLst/>
              <a:ahLst/>
              <a:cxnLst/>
              <a:rect l="l" t="t" r="r" b="b"/>
              <a:pathLst>
                <a:path w="43179" h="1778635">
                  <a:moveTo>
                    <a:pt x="0" y="1778508"/>
                  </a:moveTo>
                  <a:lnTo>
                    <a:pt x="42672" y="1778508"/>
                  </a:lnTo>
                </a:path>
                <a:path w="43179" h="1778635">
                  <a:moveTo>
                    <a:pt x="0" y="1333500"/>
                  </a:moveTo>
                  <a:lnTo>
                    <a:pt x="42672" y="1333500"/>
                  </a:lnTo>
                </a:path>
                <a:path w="43179" h="1778635">
                  <a:moveTo>
                    <a:pt x="0" y="890016"/>
                  </a:moveTo>
                  <a:lnTo>
                    <a:pt x="42672" y="890016"/>
                  </a:lnTo>
                </a:path>
                <a:path w="43179" h="1778635">
                  <a:moveTo>
                    <a:pt x="0" y="445008"/>
                  </a:moveTo>
                  <a:lnTo>
                    <a:pt x="42672" y="445008"/>
                  </a:lnTo>
                </a:path>
                <a:path w="43179" h="1778635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25">
              <a:solidFill>
                <a:srgbClr val="C3E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30524" y="2933699"/>
              <a:ext cx="173736" cy="257860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29255" y="3922775"/>
              <a:ext cx="175260" cy="158953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822191" y="4178808"/>
              <a:ext cx="391795" cy="889000"/>
            </a:xfrm>
            <a:custGeom>
              <a:avLst/>
              <a:gdLst/>
              <a:ahLst/>
              <a:cxnLst/>
              <a:rect l="l" t="t" r="r" b="b"/>
              <a:pathLst>
                <a:path w="391795" h="889000">
                  <a:moveTo>
                    <a:pt x="0" y="888492"/>
                  </a:moveTo>
                  <a:lnTo>
                    <a:pt x="173735" y="888492"/>
                  </a:lnTo>
                </a:path>
                <a:path w="391795" h="889000">
                  <a:moveTo>
                    <a:pt x="348995" y="888492"/>
                  </a:moveTo>
                  <a:lnTo>
                    <a:pt x="391667" y="888492"/>
                  </a:lnTo>
                </a:path>
                <a:path w="391795" h="889000">
                  <a:moveTo>
                    <a:pt x="0" y="443484"/>
                  </a:moveTo>
                  <a:lnTo>
                    <a:pt x="173735" y="443484"/>
                  </a:lnTo>
                </a:path>
                <a:path w="391795" h="889000">
                  <a:moveTo>
                    <a:pt x="348995" y="443484"/>
                  </a:moveTo>
                  <a:lnTo>
                    <a:pt x="391667" y="443484"/>
                  </a:lnTo>
                </a:path>
                <a:path w="391795" h="889000">
                  <a:moveTo>
                    <a:pt x="0" y="0"/>
                  </a:moveTo>
                  <a:lnTo>
                    <a:pt x="173735" y="0"/>
                  </a:lnTo>
                </a:path>
              </a:pathLst>
            </a:custGeom>
            <a:ln w="9525">
              <a:solidFill>
                <a:srgbClr val="C3E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171187" y="4177188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0" y="4762"/>
                  </a:moveTo>
                  <a:lnTo>
                    <a:pt x="42672" y="4762"/>
                  </a:lnTo>
                </a:path>
                <a:path w="43179" h="50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3238">
              <a:solidFill>
                <a:srgbClr val="C3E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822191" y="3733800"/>
              <a:ext cx="391795" cy="0"/>
            </a:xfrm>
            <a:custGeom>
              <a:avLst/>
              <a:gdLst/>
              <a:ahLst/>
              <a:cxnLst/>
              <a:rect l="l" t="t" r="r" b="b"/>
              <a:pathLst>
                <a:path w="391795">
                  <a:moveTo>
                    <a:pt x="0" y="0"/>
                  </a:moveTo>
                  <a:lnTo>
                    <a:pt x="173735" y="0"/>
                  </a:lnTo>
                </a:path>
                <a:path w="391795">
                  <a:moveTo>
                    <a:pt x="348995" y="0"/>
                  </a:moveTo>
                  <a:lnTo>
                    <a:pt x="391667" y="0"/>
                  </a:lnTo>
                </a:path>
              </a:pathLst>
            </a:custGeom>
            <a:ln w="9525">
              <a:solidFill>
                <a:srgbClr val="C3E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95928" y="3511295"/>
              <a:ext cx="175260" cy="200101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389119" y="4622291"/>
              <a:ext cx="41275" cy="445134"/>
            </a:xfrm>
            <a:custGeom>
              <a:avLst/>
              <a:gdLst/>
              <a:ahLst/>
              <a:cxnLst/>
              <a:rect l="l" t="t" r="r" b="b"/>
              <a:pathLst>
                <a:path w="41275" h="445135">
                  <a:moveTo>
                    <a:pt x="0" y="445007"/>
                  </a:moveTo>
                  <a:lnTo>
                    <a:pt x="41147" y="445007"/>
                  </a:lnTo>
                </a:path>
                <a:path w="41275" h="445135">
                  <a:moveTo>
                    <a:pt x="0" y="0"/>
                  </a:moveTo>
                  <a:lnTo>
                    <a:pt x="41147" y="0"/>
                  </a:lnTo>
                </a:path>
              </a:pathLst>
            </a:custGeom>
            <a:ln w="9525">
              <a:solidFill>
                <a:srgbClr val="C3E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389119" y="4177188"/>
              <a:ext cx="41275" cy="5080"/>
            </a:xfrm>
            <a:custGeom>
              <a:avLst/>
              <a:gdLst/>
              <a:ahLst/>
              <a:cxnLst/>
              <a:rect l="l" t="t" r="r" b="b"/>
              <a:pathLst>
                <a:path w="41275" h="5079">
                  <a:moveTo>
                    <a:pt x="0" y="4762"/>
                  </a:moveTo>
                  <a:lnTo>
                    <a:pt x="41147" y="4762"/>
                  </a:lnTo>
                </a:path>
                <a:path w="41275" h="5079">
                  <a:moveTo>
                    <a:pt x="0" y="0"/>
                  </a:moveTo>
                  <a:lnTo>
                    <a:pt x="41147" y="0"/>
                  </a:lnTo>
                </a:path>
              </a:pathLst>
            </a:custGeom>
            <a:ln w="3238">
              <a:solidFill>
                <a:srgbClr val="C3E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389119" y="3733800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7" y="0"/>
                  </a:lnTo>
                </a:path>
              </a:pathLst>
            </a:custGeom>
            <a:ln w="9525">
              <a:solidFill>
                <a:srgbClr val="C3E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13859" y="3380231"/>
              <a:ext cx="175260" cy="213207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605528" y="4622291"/>
              <a:ext cx="41275" cy="445134"/>
            </a:xfrm>
            <a:custGeom>
              <a:avLst/>
              <a:gdLst/>
              <a:ahLst/>
              <a:cxnLst/>
              <a:rect l="l" t="t" r="r" b="b"/>
              <a:pathLst>
                <a:path w="41275" h="445135">
                  <a:moveTo>
                    <a:pt x="0" y="445007"/>
                  </a:moveTo>
                  <a:lnTo>
                    <a:pt x="41148" y="445007"/>
                  </a:lnTo>
                </a:path>
                <a:path w="41275" h="44513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C3E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605528" y="4177188"/>
              <a:ext cx="41275" cy="5080"/>
            </a:xfrm>
            <a:custGeom>
              <a:avLst/>
              <a:gdLst/>
              <a:ahLst/>
              <a:cxnLst/>
              <a:rect l="l" t="t" r="r" b="b"/>
              <a:pathLst>
                <a:path w="41275" h="5079">
                  <a:moveTo>
                    <a:pt x="0" y="4762"/>
                  </a:moveTo>
                  <a:lnTo>
                    <a:pt x="41148" y="4762"/>
                  </a:lnTo>
                </a:path>
                <a:path w="41275" h="5079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3238">
              <a:solidFill>
                <a:srgbClr val="C3E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822191" y="3288791"/>
              <a:ext cx="7391400" cy="445134"/>
            </a:xfrm>
            <a:custGeom>
              <a:avLst/>
              <a:gdLst/>
              <a:ahLst/>
              <a:cxnLst/>
              <a:rect l="l" t="t" r="r" b="b"/>
              <a:pathLst>
                <a:path w="7391400" h="445135">
                  <a:moveTo>
                    <a:pt x="783335" y="445008"/>
                  </a:moveTo>
                  <a:lnTo>
                    <a:pt x="824483" y="445008"/>
                  </a:lnTo>
                </a:path>
                <a:path w="7391400" h="445135">
                  <a:moveTo>
                    <a:pt x="0" y="0"/>
                  </a:moveTo>
                  <a:lnTo>
                    <a:pt x="608075" y="0"/>
                  </a:lnTo>
                </a:path>
                <a:path w="7391400" h="445135">
                  <a:moveTo>
                    <a:pt x="783335" y="0"/>
                  </a:moveTo>
                  <a:lnTo>
                    <a:pt x="7391400" y="0"/>
                  </a:lnTo>
                </a:path>
              </a:pathLst>
            </a:custGeom>
            <a:ln w="9525">
              <a:solidFill>
                <a:srgbClr val="C3E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30268" y="2942843"/>
              <a:ext cx="175260" cy="256946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039867" y="4622291"/>
              <a:ext cx="391795" cy="445134"/>
            </a:xfrm>
            <a:custGeom>
              <a:avLst/>
              <a:gdLst/>
              <a:ahLst/>
              <a:cxnLst/>
              <a:rect l="l" t="t" r="r" b="b"/>
              <a:pathLst>
                <a:path w="391795" h="445135">
                  <a:moveTo>
                    <a:pt x="0" y="445007"/>
                  </a:moveTo>
                  <a:lnTo>
                    <a:pt x="173735" y="445007"/>
                  </a:lnTo>
                </a:path>
                <a:path w="391795" h="445135">
                  <a:moveTo>
                    <a:pt x="348995" y="445007"/>
                  </a:moveTo>
                  <a:lnTo>
                    <a:pt x="391667" y="445007"/>
                  </a:lnTo>
                </a:path>
                <a:path w="391795" h="445135">
                  <a:moveTo>
                    <a:pt x="0" y="0"/>
                  </a:moveTo>
                  <a:lnTo>
                    <a:pt x="173735" y="0"/>
                  </a:lnTo>
                </a:path>
                <a:path w="391795" h="445135">
                  <a:moveTo>
                    <a:pt x="348995" y="0"/>
                  </a:moveTo>
                  <a:lnTo>
                    <a:pt x="391667" y="0"/>
                  </a:lnTo>
                </a:path>
              </a:pathLst>
            </a:custGeom>
            <a:ln w="9525">
              <a:solidFill>
                <a:srgbClr val="C3E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39867" y="4177188"/>
              <a:ext cx="391795" cy="5080"/>
            </a:xfrm>
            <a:custGeom>
              <a:avLst/>
              <a:gdLst/>
              <a:ahLst/>
              <a:cxnLst/>
              <a:rect l="l" t="t" r="r" b="b"/>
              <a:pathLst>
                <a:path w="391795" h="5079">
                  <a:moveTo>
                    <a:pt x="0" y="4762"/>
                  </a:moveTo>
                  <a:lnTo>
                    <a:pt x="391667" y="4762"/>
                  </a:lnTo>
                </a:path>
                <a:path w="391795" h="5079">
                  <a:moveTo>
                    <a:pt x="0" y="0"/>
                  </a:moveTo>
                  <a:lnTo>
                    <a:pt x="391667" y="0"/>
                  </a:lnTo>
                </a:path>
              </a:pathLst>
            </a:custGeom>
            <a:ln w="3238">
              <a:solidFill>
                <a:srgbClr val="C3E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13604" y="4180331"/>
              <a:ext cx="175260" cy="133197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605272" y="4622291"/>
              <a:ext cx="43180" cy="445134"/>
            </a:xfrm>
            <a:custGeom>
              <a:avLst/>
              <a:gdLst/>
              <a:ahLst/>
              <a:cxnLst/>
              <a:rect l="l" t="t" r="r" b="b"/>
              <a:pathLst>
                <a:path w="43179" h="445135">
                  <a:moveTo>
                    <a:pt x="0" y="445007"/>
                  </a:moveTo>
                  <a:lnTo>
                    <a:pt x="42672" y="445007"/>
                  </a:lnTo>
                </a:path>
                <a:path w="43179" h="445135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25">
              <a:solidFill>
                <a:srgbClr val="C3E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605272" y="4177188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0" y="4762"/>
                  </a:moveTo>
                  <a:lnTo>
                    <a:pt x="42672" y="4762"/>
                  </a:lnTo>
                </a:path>
                <a:path w="43179" h="50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3238">
              <a:solidFill>
                <a:srgbClr val="C3E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431536" y="4041647"/>
              <a:ext cx="173736" cy="147066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5823204" y="5067300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7" y="0"/>
                  </a:lnTo>
                </a:path>
              </a:pathLst>
            </a:custGeom>
            <a:ln w="9525">
              <a:solidFill>
                <a:srgbClr val="C3E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823204" y="4619910"/>
              <a:ext cx="41275" cy="5080"/>
            </a:xfrm>
            <a:custGeom>
              <a:avLst/>
              <a:gdLst/>
              <a:ahLst/>
              <a:cxnLst/>
              <a:rect l="l" t="t" r="r" b="b"/>
              <a:pathLst>
                <a:path w="41275" h="5079">
                  <a:moveTo>
                    <a:pt x="0" y="4762"/>
                  </a:moveTo>
                  <a:lnTo>
                    <a:pt x="41147" y="4762"/>
                  </a:lnTo>
                </a:path>
                <a:path w="41275" h="5079">
                  <a:moveTo>
                    <a:pt x="0" y="0"/>
                  </a:moveTo>
                  <a:lnTo>
                    <a:pt x="41147" y="0"/>
                  </a:lnTo>
                </a:path>
              </a:pathLst>
            </a:custGeom>
            <a:ln w="4762">
              <a:solidFill>
                <a:srgbClr val="C3E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823204" y="4177188"/>
              <a:ext cx="5390515" cy="5080"/>
            </a:xfrm>
            <a:custGeom>
              <a:avLst/>
              <a:gdLst/>
              <a:ahLst/>
              <a:cxnLst/>
              <a:rect l="l" t="t" r="r" b="b"/>
              <a:pathLst>
                <a:path w="5390515" h="5079">
                  <a:moveTo>
                    <a:pt x="0" y="4762"/>
                  </a:moveTo>
                  <a:lnTo>
                    <a:pt x="5390388" y="4762"/>
                  </a:lnTo>
                </a:path>
                <a:path w="5390515" h="5079">
                  <a:moveTo>
                    <a:pt x="0" y="0"/>
                  </a:moveTo>
                  <a:lnTo>
                    <a:pt x="5390388" y="0"/>
                  </a:lnTo>
                </a:path>
              </a:pathLst>
            </a:custGeom>
            <a:ln w="3238">
              <a:solidFill>
                <a:srgbClr val="C3E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47943" y="4094987"/>
              <a:ext cx="175260" cy="141732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6256019" y="5067300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75259" y="0"/>
                  </a:lnTo>
                </a:path>
                <a:path w="393700">
                  <a:moveTo>
                    <a:pt x="350519" y="0"/>
                  </a:moveTo>
                  <a:lnTo>
                    <a:pt x="393191" y="0"/>
                  </a:lnTo>
                </a:path>
              </a:pathLst>
            </a:custGeom>
            <a:ln w="9525">
              <a:solidFill>
                <a:srgbClr val="C3E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431279" y="4742688"/>
              <a:ext cx="175259" cy="769620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6822948" y="5067300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25">
              <a:solidFill>
                <a:srgbClr val="C3E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649211" y="4773167"/>
              <a:ext cx="173735" cy="739140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7040879" y="5067300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C3E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256019" y="4619910"/>
              <a:ext cx="4958080" cy="5080"/>
            </a:xfrm>
            <a:custGeom>
              <a:avLst/>
              <a:gdLst/>
              <a:ahLst/>
              <a:cxnLst/>
              <a:rect l="l" t="t" r="r" b="b"/>
              <a:pathLst>
                <a:path w="4958080" h="5079">
                  <a:moveTo>
                    <a:pt x="0" y="4762"/>
                  </a:moveTo>
                  <a:lnTo>
                    <a:pt x="4957572" y="4762"/>
                  </a:lnTo>
                </a:path>
                <a:path w="4958080" h="5079">
                  <a:moveTo>
                    <a:pt x="0" y="0"/>
                  </a:moveTo>
                  <a:lnTo>
                    <a:pt x="4957572" y="0"/>
                  </a:lnTo>
                </a:path>
              </a:pathLst>
            </a:custGeom>
            <a:ln w="4762">
              <a:solidFill>
                <a:srgbClr val="C3E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865619" y="4622291"/>
              <a:ext cx="175259" cy="890016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7473696" y="5067300"/>
              <a:ext cx="391795" cy="0"/>
            </a:xfrm>
            <a:custGeom>
              <a:avLst/>
              <a:gdLst/>
              <a:ahLst/>
              <a:cxnLst/>
              <a:rect l="l" t="t" r="r" b="b"/>
              <a:pathLst>
                <a:path w="391795">
                  <a:moveTo>
                    <a:pt x="0" y="0"/>
                  </a:moveTo>
                  <a:lnTo>
                    <a:pt x="175260" y="0"/>
                  </a:lnTo>
                </a:path>
                <a:path w="391795">
                  <a:moveTo>
                    <a:pt x="350520" y="0"/>
                  </a:moveTo>
                  <a:lnTo>
                    <a:pt x="391668" y="0"/>
                  </a:lnTo>
                </a:path>
              </a:pathLst>
            </a:custGeom>
            <a:ln w="9525">
              <a:solidFill>
                <a:srgbClr val="C3E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648955" y="4789932"/>
              <a:ext cx="175259" cy="722376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8040624" y="5067300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25">
              <a:solidFill>
                <a:srgbClr val="C3E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865363" y="4895088"/>
              <a:ext cx="175259" cy="617220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8258555" y="5067300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C3E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083296" y="4744211"/>
              <a:ext cx="175259" cy="768096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8691372" y="5067300"/>
              <a:ext cx="2522220" cy="0"/>
            </a:xfrm>
            <a:custGeom>
              <a:avLst/>
              <a:gdLst/>
              <a:ahLst/>
              <a:cxnLst/>
              <a:rect l="l" t="t" r="r" b="b"/>
              <a:pathLst>
                <a:path w="2522220">
                  <a:moveTo>
                    <a:pt x="0" y="0"/>
                  </a:moveTo>
                  <a:lnTo>
                    <a:pt x="2522220" y="0"/>
                  </a:lnTo>
                </a:path>
              </a:pathLst>
            </a:custGeom>
            <a:ln w="9525">
              <a:solidFill>
                <a:srgbClr val="C3E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866631" y="5135879"/>
              <a:ext cx="175259" cy="376428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083039" y="5215127"/>
              <a:ext cx="175259" cy="297179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300972" y="5105400"/>
              <a:ext cx="173735" cy="406908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084308" y="5352288"/>
              <a:ext cx="175259" cy="160019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300715" y="5378195"/>
              <a:ext cx="175259" cy="134112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518648" y="5337048"/>
              <a:ext cx="173735" cy="175259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4821936" y="4622291"/>
              <a:ext cx="43180" cy="445134"/>
            </a:xfrm>
            <a:custGeom>
              <a:avLst/>
              <a:gdLst/>
              <a:ahLst/>
              <a:cxnLst/>
              <a:rect l="l" t="t" r="r" b="b"/>
              <a:pathLst>
                <a:path w="43179" h="445135">
                  <a:moveTo>
                    <a:pt x="0" y="445007"/>
                  </a:moveTo>
                  <a:lnTo>
                    <a:pt x="42672" y="445007"/>
                  </a:lnTo>
                </a:path>
                <a:path w="43179" h="445135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25">
              <a:solidFill>
                <a:srgbClr val="C3E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821936" y="4177188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0" y="4762"/>
                  </a:moveTo>
                  <a:lnTo>
                    <a:pt x="42672" y="4762"/>
                  </a:lnTo>
                </a:path>
                <a:path w="43179" h="50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3238">
              <a:solidFill>
                <a:srgbClr val="C3E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821936" y="3733800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25">
              <a:solidFill>
                <a:srgbClr val="C3E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646675" y="3401567"/>
              <a:ext cx="175260" cy="2110740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6039611" y="5067300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25">
              <a:solidFill>
                <a:srgbClr val="C3E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039611" y="4619910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0" y="4762"/>
                  </a:moveTo>
                  <a:lnTo>
                    <a:pt x="42672" y="4762"/>
                  </a:lnTo>
                </a:path>
                <a:path w="43179" h="50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4762">
              <a:solidFill>
                <a:srgbClr val="C3E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864352" y="4341875"/>
              <a:ext cx="175260" cy="1170432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7257287" y="5067300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25">
              <a:solidFill>
                <a:srgbClr val="C3E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082028" y="4814316"/>
              <a:ext cx="175259" cy="697991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8474964" y="5067300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ln w="9525">
              <a:solidFill>
                <a:srgbClr val="C3E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299703" y="4978907"/>
              <a:ext cx="175259" cy="533399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517379" y="5215127"/>
              <a:ext cx="175259" cy="297179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735055" y="5373623"/>
              <a:ext cx="175259" cy="138684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1473708" y="2843783"/>
              <a:ext cx="9740265" cy="0"/>
            </a:xfrm>
            <a:custGeom>
              <a:avLst/>
              <a:gdLst/>
              <a:ahLst/>
              <a:cxnLst/>
              <a:rect l="l" t="t" r="r" b="b"/>
              <a:pathLst>
                <a:path w="9740265">
                  <a:moveTo>
                    <a:pt x="0" y="0"/>
                  </a:moveTo>
                  <a:lnTo>
                    <a:pt x="9739884" y="0"/>
                  </a:lnTo>
                </a:path>
              </a:pathLst>
            </a:custGeom>
            <a:ln w="9525">
              <a:solidFill>
                <a:srgbClr val="C3E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646931" y="2849879"/>
              <a:ext cx="175260" cy="2662428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5039867" y="3733800"/>
              <a:ext cx="6174105" cy="0"/>
            </a:xfrm>
            <a:custGeom>
              <a:avLst/>
              <a:gdLst/>
              <a:ahLst/>
              <a:cxnLst/>
              <a:rect l="l" t="t" r="r" b="b"/>
              <a:pathLst>
                <a:path w="6174105">
                  <a:moveTo>
                    <a:pt x="0" y="0"/>
                  </a:moveTo>
                  <a:lnTo>
                    <a:pt x="6173724" y="0"/>
                  </a:lnTo>
                </a:path>
              </a:pathLst>
            </a:custGeom>
            <a:ln w="9525">
              <a:solidFill>
                <a:srgbClr val="C3E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864608" y="3616451"/>
              <a:ext cx="175260" cy="1895856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082284" y="4358639"/>
              <a:ext cx="173736" cy="1153668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299960" y="4887467"/>
              <a:ext cx="173735" cy="624840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516112" y="5035295"/>
              <a:ext cx="175259" cy="477011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9733788" y="5248655"/>
              <a:ext cx="175259" cy="263652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0951464" y="5396483"/>
              <a:ext cx="175259" cy="115824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1473708" y="5512307"/>
              <a:ext cx="9740265" cy="0"/>
            </a:xfrm>
            <a:custGeom>
              <a:avLst/>
              <a:gdLst/>
              <a:ahLst/>
              <a:cxnLst/>
              <a:rect l="l" t="t" r="r" b="b"/>
              <a:pathLst>
                <a:path w="9740265">
                  <a:moveTo>
                    <a:pt x="0" y="0"/>
                  </a:moveTo>
                  <a:lnTo>
                    <a:pt x="9739884" y="0"/>
                  </a:lnTo>
                </a:path>
              </a:pathLst>
            </a:custGeom>
            <a:ln w="9525">
              <a:solidFill>
                <a:srgbClr val="C3E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/>
          <p:nvPr/>
        </p:nvSpPr>
        <p:spPr>
          <a:xfrm>
            <a:off x="1473708" y="2398776"/>
            <a:ext cx="9740265" cy="0"/>
          </a:xfrm>
          <a:custGeom>
            <a:avLst/>
            <a:gdLst/>
            <a:ahLst/>
            <a:cxnLst/>
            <a:rect l="l" t="t" r="r" b="b"/>
            <a:pathLst>
              <a:path w="9740265">
                <a:moveTo>
                  <a:pt x="0" y="0"/>
                </a:moveTo>
                <a:lnTo>
                  <a:pt x="9739884" y="0"/>
                </a:lnTo>
              </a:path>
            </a:pathLst>
          </a:custGeom>
          <a:ln w="9525">
            <a:solidFill>
              <a:srgbClr val="C3E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1246428" y="539622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396E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908100" y="2281885"/>
            <a:ext cx="448309" cy="2877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0396E"/>
                </a:solidFill>
                <a:latin typeface="Arial"/>
                <a:cs typeface="Arial"/>
              </a:rPr>
              <a:t>70000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solidFill>
                  <a:srgbClr val="00396E"/>
                </a:solidFill>
                <a:latin typeface="Arial"/>
                <a:cs typeface="Arial"/>
              </a:rPr>
              <a:t>60000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00396E"/>
                </a:solidFill>
                <a:latin typeface="Arial"/>
                <a:cs typeface="Arial"/>
              </a:rPr>
              <a:t>50000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solidFill>
                  <a:srgbClr val="00396E"/>
                </a:solidFill>
                <a:latin typeface="Arial"/>
                <a:cs typeface="Arial"/>
              </a:rPr>
              <a:t>40000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solidFill>
                  <a:srgbClr val="00396E"/>
                </a:solidFill>
                <a:latin typeface="Arial"/>
                <a:cs typeface="Arial"/>
              </a:rPr>
              <a:t>30000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00396E"/>
                </a:solidFill>
                <a:latin typeface="Arial"/>
                <a:cs typeface="Arial"/>
              </a:rPr>
              <a:t>20000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solidFill>
                  <a:srgbClr val="00396E"/>
                </a:solidFill>
                <a:latin typeface="Arial"/>
                <a:cs typeface="Arial"/>
              </a:rPr>
              <a:t>10000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926717" y="5577332"/>
            <a:ext cx="313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00396E"/>
                </a:solidFill>
                <a:latin typeface="Arial"/>
                <a:cs typeface="Arial"/>
              </a:rPr>
              <a:t>May</a:t>
            </a:r>
            <a:endParaRPr sz="12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123438" y="5577332"/>
            <a:ext cx="355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00396E"/>
                </a:solidFill>
                <a:latin typeface="Arial"/>
                <a:cs typeface="Arial"/>
              </a:rPr>
              <a:t>June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349622" y="5577332"/>
            <a:ext cx="2965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00396E"/>
                </a:solidFill>
                <a:latin typeface="Arial"/>
                <a:cs typeface="Arial"/>
              </a:rPr>
              <a:t>July</a:t>
            </a:r>
            <a:endParaRPr sz="12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7888351" y="5577332"/>
            <a:ext cx="567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0396E"/>
                </a:solidFill>
                <a:latin typeface="Arial"/>
                <a:cs typeface="Arial"/>
              </a:rPr>
              <a:t>October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9025890" y="5577332"/>
            <a:ext cx="727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0396E"/>
                </a:solidFill>
                <a:latin typeface="Arial"/>
                <a:cs typeface="Arial"/>
              </a:rPr>
              <a:t>November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0243566" y="5577332"/>
            <a:ext cx="727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0396E"/>
                </a:solidFill>
                <a:latin typeface="Arial"/>
                <a:cs typeface="Arial"/>
              </a:rPr>
              <a:t>December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2942589" y="1892045"/>
            <a:ext cx="6306820" cy="3492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00" b="1" dirty="0">
                <a:solidFill>
                  <a:srgbClr val="00396E"/>
                </a:solidFill>
                <a:latin typeface="Arial"/>
                <a:cs typeface="Arial"/>
              </a:rPr>
              <a:t>Letters</a:t>
            </a:r>
            <a:r>
              <a:rPr sz="2100" b="1" spc="40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396E"/>
                </a:solidFill>
                <a:latin typeface="Arial"/>
                <a:cs typeface="Arial"/>
              </a:rPr>
              <a:t>of</a:t>
            </a:r>
            <a:r>
              <a:rPr sz="2100" b="1" spc="15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396E"/>
                </a:solidFill>
                <a:latin typeface="Arial"/>
                <a:cs typeface="Arial"/>
              </a:rPr>
              <a:t>Evaluation</a:t>
            </a:r>
            <a:r>
              <a:rPr sz="2100" b="1" spc="60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396E"/>
                </a:solidFill>
                <a:latin typeface="Arial"/>
                <a:cs typeface="Arial"/>
              </a:rPr>
              <a:t>Received,</a:t>
            </a:r>
            <a:r>
              <a:rPr sz="2100" b="1" spc="60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396E"/>
                </a:solidFill>
                <a:latin typeface="Arial"/>
                <a:cs typeface="Arial"/>
              </a:rPr>
              <a:t>2019AY</a:t>
            </a:r>
            <a:r>
              <a:rPr sz="2100" b="1" spc="15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396E"/>
                </a:solidFill>
                <a:latin typeface="Arial"/>
                <a:cs typeface="Arial"/>
              </a:rPr>
              <a:t>–</a:t>
            </a:r>
            <a:r>
              <a:rPr sz="2100" b="1" spc="20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00396E"/>
                </a:solidFill>
                <a:latin typeface="Arial"/>
                <a:cs typeface="Arial"/>
              </a:rPr>
              <a:t>2023AY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96" name="object 9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4753355" y="5940552"/>
            <a:ext cx="76200" cy="76200"/>
          </a:xfrm>
          <a:prstGeom prst="rect">
            <a:avLst/>
          </a:prstGeom>
        </p:spPr>
      </p:pic>
      <p:pic>
        <p:nvPicPr>
          <p:cNvPr id="97" name="object 9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5324855" y="5940552"/>
            <a:ext cx="77724" cy="76200"/>
          </a:xfrm>
          <a:prstGeom prst="rect">
            <a:avLst/>
          </a:prstGeom>
        </p:spPr>
      </p:pic>
      <p:pic>
        <p:nvPicPr>
          <p:cNvPr id="98" name="object 98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5897879" y="5940552"/>
            <a:ext cx="76200" cy="76200"/>
          </a:xfrm>
          <a:prstGeom prst="rect">
            <a:avLst/>
          </a:prstGeom>
        </p:spPr>
      </p:pic>
      <p:pic>
        <p:nvPicPr>
          <p:cNvPr id="99" name="object 9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6470903" y="5940552"/>
            <a:ext cx="76200" cy="76200"/>
          </a:xfrm>
          <a:prstGeom prst="rect">
            <a:avLst/>
          </a:prstGeom>
        </p:spPr>
      </p:pic>
      <p:pic>
        <p:nvPicPr>
          <p:cNvPr id="100" name="object 100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043928" y="5940552"/>
            <a:ext cx="76200" cy="76200"/>
          </a:xfrm>
          <a:prstGeom prst="rect">
            <a:avLst/>
          </a:prstGeom>
        </p:spPr>
      </p:pic>
      <p:sp>
        <p:nvSpPr>
          <p:cNvPr id="101" name="object 101"/>
          <p:cNvSpPr txBox="1"/>
          <p:nvPr/>
        </p:nvSpPr>
        <p:spPr>
          <a:xfrm>
            <a:off x="4850638" y="5474919"/>
            <a:ext cx="2654300" cy="596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635">
              <a:lnSpc>
                <a:spcPct val="156000"/>
              </a:lnSpc>
              <a:spcBef>
                <a:spcPts val="100"/>
              </a:spcBef>
              <a:tabLst>
                <a:tab pos="584835" algn="l"/>
                <a:tab pos="1157605" algn="l"/>
                <a:tab pos="1731010" algn="l"/>
                <a:tab pos="2303780" algn="l"/>
              </a:tabLst>
            </a:pPr>
            <a:r>
              <a:rPr sz="1200" spc="-10" dirty="0">
                <a:solidFill>
                  <a:srgbClr val="00396E"/>
                </a:solidFill>
                <a:latin typeface="Arial"/>
                <a:cs typeface="Arial"/>
              </a:rPr>
              <a:t>August</a:t>
            </a:r>
            <a:r>
              <a:rPr sz="1200" dirty="0">
                <a:solidFill>
                  <a:srgbClr val="00396E"/>
                </a:solidFill>
                <a:latin typeface="Arial"/>
                <a:cs typeface="Arial"/>
              </a:rPr>
              <a:t>		</a:t>
            </a:r>
            <a:r>
              <a:rPr sz="1200" spc="-10" dirty="0">
                <a:solidFill>
                  <a:srgbClr val="00396E"/>
                </a:solidFill>
                <a:latin typeface="Arial"/>
                <a:cs typeface="Arial"/>
              </a:rPr>
              <a:t>September </a:t>
            </a:r>
            <a:r>
              <a:rPr sz="1200" spc="-20" dirty="0">
                <a:solidFill>
                  <a:srgbClr val="00396E"/>
                </a:solidFill>
                <a:latin typeface="Arial"/>
                <a:cs typeface="Arial"/>
              </a:rPr>
              <a:t>2019</a:t>
            </a:r>
            <a:r>
              <a:rPr sz="1200" dirty="0">
                <a:solidFill>
                  <a:srgbClr val="00396E"/>
                </a:solidFill>
                <a:latin typeface="Arial"/>
                <a:cs typeface="Arial"/>
              </a:rPr>
              <a:t>	</a:t>
            </a:r>
            <a:r>
              <a:rPr sz="1200" spc="-20" dirty="0">
                <a:solidFill>
                  <a:srgbClr val="00396E"/>
                </a:solidFill>
                <a:latin typeface="Arial"/>
                <a:cs typeface="Arial"/>
              </a:rPr>
              <a:t>2020</a:t>
            </a:r>
            <a:r>
              <a:rPr sz="1200" dirty="0">
                <a:solidFill>
                  <a:srgbClr val="00396E"/>
                </a:solidFill>
                <a:latin typeface="Arial"/>
                <a:cs typeface="Arial"/>
              </a:rPr>
              <a:t>	</a:t>
            </a:r>
            <a:r>
              <a:rPr sz="1200" spc="-20" dirty="0">
                <a:solidFill>
                  <a:srgbClr val="00396E"/>
                </a:solidFill>
                <a:latin typeface="Arial"/>
                <a:cs typeface="Arial"/>
              </a:rPr>
              <a:t>2021</a:t>
            </a:r>
            <a:r>
              <a:rPr sz="1200" dirty="0">
                <a:solidFill>
                  <a:srgbClr val="00396E"/>
                </a:solidFill>
                <a:latin typeface="Arial"/>
                <a:cs typeface="Arial"/>
              </a:rPr>
              <a:t>	</a:t>
            </a:r>
            <a:r>
              <a:rPr sz="1200" spc="-20" dirty="0">
                <a:solidFill>
                  <a:srgbClr val="00396E"/>
                </a:solidFill>
                <a:latin typeface="Arial"/>
                <a:cs typeface="Arial"/>
              </a:rPr>
              <a:t>2022</a:t>
            </a:r>
            <a:r>
              <a:rPr sz="1200" dirty="0">
                <a:solidFill>
                  <a:srgbClr val="00396E"/>
                </a:solidFill>
                <a:latin typeface="Arial"/>
                <a:cs typeface="Arial"/>
              </a:rPr>
              <a:t>	</a:t>
            </a:r>
            <a:r>
              <a:rPr sz="1200" spc="-20" dirty="0">
                <a:solidFill>
                  <a:srgbClr val="00396E"/>
                </a:solidFill>
                <a:latin typeface="Arial"/>
                <a:cs typeface="Arial"/>
              </a:rPr>
              <a:t>2023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2" name="object 102"/>
          <p:cNvSpPr txBox="1">
            <a:spLocks noGrp="1"/>
          </p:cNvSpPr>
          <p:nvPr>
            <p:ph type="ftr" sz="quarter" idx="5"/>
          </p:nvPr>
        </p:nvSpPr>
        <p:spPr>
          <a:xfrm>
            <a:off x="115925" y="6646488"/>
            <a:ext cx="202565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800" b="0" i="0">
                <a:solidFill>
                  <a:srgbClr val="0A518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/>
              <a:t>©</a:t>
            </a:r>
            <a:r>
              <a:rPr lang="en-US" spc="-25"/>
              <a:t> </a:t>
            </a:r>
            <a:r>
              <a:rPr lang="en-US"/>
              <a:t>Association</a:t>
            </a:r>
            <a:r>
              <a:rPr lang="en-US" spc="-35"/>
              <a:t> </a:t>
            </a:r>
            <a:r>
              <a:rPr lang="en-US"/>
              <a:t>of</a:t>
            </a:r>
            <a:r>
              <a:rPr lang="en-US" spc="-10"/>
              <a:t> </a:t>
            </a:r>
            <a:r>
              <a:rPr lang="en-US"/>
              <a:t>American</a:t>
            </a:r>
            <a:r>
              <a:rPr lang="en-US" spc="-35"/>
              <a:t> </a:t>
            </a:r>
            <a:r>
              <a:rPr lang="en-US"/>
              <a:t>Medical</a:t>
            </a:r>
            <a:r>
              <a:rPr lang="en-US" spc="-5"/>
              <a:t> </a:t>
            </a:r>
            <a:r>
              <a:rPr lang="en-US" spc="-10"/>
              <a:t>Colleges</a:t>
            </a:r>
            <a:endParaRPr spc="-1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31A0E-8F53-40FC-9254-4C1A260BA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9980" y="219915"/>
            <a:ext cx="9291215" cy="1049235"/>
          </a:xfrm>
        </p:spPr>
        <p:txBody>
          <a:bodyPr vert="horz" lIns="91440" tIns="45720" rIns="91440" bIns="0" rtlCol="0">
            <a:normAutofit/>
          </a:bodyPr>
          <a:lstStyle/>
          <a:p>
            <a:r>
              <a:rPr lang="en-US" dirty="0"/>
              <a:t>The PMAC Application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21EE02-9CB4-4953-9F5F-FFA57C5D7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086" y="3597094"/>
            <a:ext cx="2614332" cy="2904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ACC793F3-5D56-402E-ADEB-4BE0F58EC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3060" y="1106083"/>
            <a:ext cx="2745903" cy="2238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570238-F3AE-4AEE-B676-429819A92A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338" y="1236439"/>
            <a:ext cx="3538891" cy="2132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hlinkClick r:id="rId5"/>
            <a:extLst>
              <a:ext uri="{FF2B5EF4-FFF2-40B4-BE49-F238E27FC236}">
                <a16:creationId xmlns:a16="http://schemas.microsoft.com/office/drawing/2014/main" id="{0C2F800C-D883-43E3-8C22-78CD612AE4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7257" y="3920528"/>
            <a:ext cx="3353216" cy="2788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Arrow: Right 23">
            <a:extLst>
              <a:ext uri="{FF2B5EF4-FFF2-40B4-BE49-F238E27FC236}">
                <a16:creationId xmlns:a16="http://schemas.microsoft.com/office/drawing/2014/main" id="{0CE1A4F2-3440-4BA5-BCA0-193B1663B99E}"/>
              </a:ext>
            </a:extLst>
          </p:cNvPr>
          <p:cNvSpPr/>
          <p:nvPr/>
        </p:nvSpPr>
        <p:spPr>
          <a:xfrm>
            <a:off x="712922" y="1813570"/>
            <a:ext cx="610138" cy="27520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AF290012-BE5A-4A83-8544-B2F6835DAA01}"/>
              </a:ext>
            </a:extLst>
          </p:cNvPr>
          <p:cNvSpPr/>
          <p:nvPr/>
        </p:nvSpPr>
        <p:spPr>
          <a:xfrm>
            <a:off x="4293832" y="1951174"/>
            <a:ext cx="752529" cy="434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Bent 40">
            <a:extLst>
              <a:ext uri="{FF2B5EF4-FFF2-40B4-BE49-F238E27FC236}">
                <a16:creationId xmlns:a16="http://schemas.microsoft.com/office/drawing/2014/main" id="{2B342716-AB45-494B-953E-033B0EA74681}"/>
              </a:ext>
            </a:extLst>
          </p:cNvPr>
          <p:cNvSpPr/>
          <p:nvPr/>
        </p:nvSpPr>
        <p:spPr>
          <a:xfrm rot="10800000">
            <a:off x="3985863" y="3157817"/>
            <a:ext cx="984874" cy="878554"/>
          </a:xfrm>
          <a:prstGeom prst="bentArrow">
            <a:avLst>
              <a:gd name="adj1" fmla="val 25000"/>
              <a:gd name="adj2" fmla="val 24455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9E8D3619-BB85-4630-BC78-3FB3F384C99B}"/>
              </a:ext>
            </a:extLst>
          </p:cNvPr>
          <p:cNvSpPr/>
          <p:nvPr/>
        </p:nvSpPr>
        <p:spPr>
          <a:xfrm>
            <a:off x="3947725" y="4892125"/>
            <a:ext cx="71755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7651FE1F-64ED-46E8-9D2C-69E449F62A20}"/>
              </a:ext>
            </a:extLst>
          </p:cNvPr>
          <p:cNvSpPr/>
          <p:nvPr/>
        </p:nvSpPr>
        <p:spPr>
          <a:xfrm rot="10564152">
            <a:off x="6188306" y="1932323"/>
            <a:ext cx="425073" cy="22179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Left-Up 44">
            <a:extLst>
              <a:ext uri="{FF2B5EF4-FFF2-40B4-BE49-F238E27FC236}">
                <a16:creationId xmlns:a16="http://schemas.microsoft.com/office/drawing/2014/main" id="{C22F479D-5FB5-4E93-AE2C-E164D911413F}"/>
              </a:ext>
            </a:extLst>
          </p:cNvPr>
          <p:cNvSpPr/>
          <p:nvPr/>
        </p:nvSpPr>
        <p:spPr>
          <a:xfrm rot="16200000">
            <a:off x="5998048" y="3118386"/>
            <a:ext cx="1621748" cy="957418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322F10EE-2719-4D06-9E85-8CC9BD90031B}"/>
              </a:ext>
            </a:extLst>
          </p:cNvPr>
          <p:cNvSpPr/>
          <p:nvPr/>
        </p:nvSpPr>
        <p:spPr>
          <a:xfrm rot="9033214">
            <a:off x="6273309" y="5225962"/>
            <a:ext cx="421772" cy="18813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40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57610-660C-453D-B6B5-8D6635419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Transcript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9E4F9-D5CA-4513-9C9D-BFD924AD6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exactly do I use the AMCAS (or TMDSAS) request form to get transcripts sent from the UofA?</a:t>
            </a:r>
          </a:p>
          <a:p>
            <a:r>
              <a:rPr lang="en-US" dirty="0"/>
              <a:t>You first fill out the AMCAS/TMDSAS request form, and then deliver it to the Registrar (Silas Hunt) either in person or online. If in person, make it clear that they need to include the AMCAS/TMDSAS forms along with the transcripts when they mail them out.  </a:t>
            </a:r>
          </a:p>
          <a:p>
            <a:r>
              <a:rPr lang="en-US" dirty="0"/>
              <a:t>If you’re not on campus, you can request transcripts through </a:t>
            </a:r>
            <a:r>
              <a:rPr lang="en-US" dirty="0" err="1"/>
              <a:t>UAConnect</a:t>
            </a:r>
            <a:r>
              <a:rPr lang="en-US" dirty="0"/>
              <a:t> and email the AMCAS/TMDSAS form to </a:t>
            </a:r>
            <a:r>
              <a:rPr lang="en-US" u="sng" dirty="0">
                <a:hlinkClick r:id="rId2"/>
              </a:rPr>
              <a:t>registra@uark.edu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712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105"/>
              </a:spcBef>
            </a:pPr>
            <a:r>
              <a:rPr dirty="0"/>
              <a:t>2024</a:t>
            </a:r>
            <a:r>
              <a:rPr spc="-155" dirty="0"/>
              <a:t> </a:t>
            </a:r>
            <a:r>
              <a:rPr dirty="0"/>
              <a:t>AMCAS</a:t>
            </a:r>
            <a:r>
              <a:rPr spc="-15" dirty="0"/>
              <a:t> </a:t>
            </a:r>
            <a:r>
              <a:rPr spc="-10" dirty="0"/>
              <a:t>Participation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15925" y="6646488"/>
            <a:ext cx="202565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800" b="0" i="0">
                <a:solidFill>
                  <a:srgbClr val="0A518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/>
              <a:t>©</a:t>
            </a:r>
            <a:r>
              <a:rPr lang="en-US" spc="-25"/>
              <a:t> </a:t>
            </a:r>
            <a:r>
              <a:rPr lang="en-US"/>
              <a:t>Association</a:t>
            </a:r>
            <a:r>
              <a:rPr lang="en-US" spc="-35"/>
              <a:t> </a:t>
            </a:r>
            <a:r>
              <a:rPr lang="en-US"/>
              <a:t>of</a:t>
            </a:r>
            <a:r>
              <a:rPr lang="en-US" spc="-10"/>
              <a:t> </a:t>
            </a:r>
            <a:r>
              <a:rPr lang="en-US"/>
              <a:t>American</a:t>
            </a:r>
            <a:r>
              <a:rPr lang="en-US" spc="-35"/>
              <a:t> </a:t>
            </a:r>
            <a:r>
              <a:rPr lang="en-US"/>
              <a:t>Medical</a:t>
            </a:r>
            <a:r>
              <a:rPr lang="en-US" spc="-5"/>
              <a:t> </a:t>
            </a:r>
            <a:r>
              <a:rPr lang="en-US" spc="-10"/>
              <a:t>Colleges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597657" y="4478775"/>
            <a:ext cx="6318250" cy="1252855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200" b="1" dirty="0">
                <a:solidFill>
                  <a:srgbClr val="00396F"/>
                </a:solidFill>
                <a:latin typeface="Arial"/>
                <a:cs typeface="Arial"/>
              </a:rPr>
              <a:t>2024</a:t>
            </a:r>
            <a:r>
              <a:rPr sz="2200" b="1" spc="-140" dirty="0">
                <a:solidFill>
                  <a:srgbClr val="00396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0396F"/>
                </a:solidFill>
                <a:latin typeface="Arial"/>
                <a:cs typeface="Arial"/>
              </a:rPr>
              <a:t>AMCAS</a:t>
            </a:r>
            <a:r>
              <a:rPr sz="2200" b="1" spc="-130" dirty="0">
                <a:solidFill>
                  <a:srgbClr val="00396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396F"/>
                </a:solidFill>
                <a:latin typeface="Arial"/>
                <a:cs typeface="Arial"/>
              </a:rPr>
              <a:t>Application</a:t>
            </a:r>
            <a:r>
              <a:rPr sz="2200" b="1" spc="-45" dirty="0">
                <a:solidFill>
                  <a:srgbClr val="00396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0396F"/>
                </a:solidFill>
                <a:latin typeface="Arial"/>
                <a:cs typeface="Arial"/>
              </a:rPr>
              <a:t>Fees:</a:t>
            </a:r>
            <a:endParaRPr sz="22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780"/>
              </a:spcBef>
              <a:buChar char="•"/>
              <a:tabLst>
                <a:tab pos="469265" algn="l"/>
                <a:tab pos="469900" algn="l"/>
              </a:tabLst>
            </a:pPr>
            <a:r>
              <a:rPr sz="1900" dirty="0">
                <a:solidFill>
                  <a:srgbClr val="00396F"/>
                </a:solidFill>
                <a:latin typeface="Arial"/>
                <a:cs typeface="Arial"/>
              </a:rPr>
              <a:t>$175</a:t>
            </a:r>
            <a:r>
              <a:rPr sz="1900" spc="-45" dirty="0">
                <a:solidFill>
                  <a:srgbClr val="00396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396F"/>
                </a:solidFill>
                <a:latin typeface="Arial"/>
                <a:cs typeface="Arial"/>
              </a:rPr>
              <a:t>processing</a:t>
            </a:r>
            <a:r>
              <a:rPr sz="1900" spc="-30" dirty="0">
                <a:solidFill>
                  <a:srgbClr val="00396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396F"/>
                </a:solidFill>
                <a:latin typeface="Arial"/>
                <a:cs typeface="Arial"/>
              </a:rPr>
              <a:t>fee</a:t>
            </a:r>
            <a:r>
              <a:rPr sz="1900" spc="-50" dirty="0">
                <a:solidFill>
                  <a:srgbClr val="00396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396F"/>
                </a:solidFill>
                <a:latin typeface="Arial"/>
                <a:cs typeface="Arial"/>
              </a:rPr>
              <a:t>(includes</a:t>
            </a:r>
            <a:r>
              <a:rPr sz="1900" spc="-35" dirty="0">
                <a:solidFill>
                  <a:srgbClr val="00396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396F"/>
                </a:solidFill>
                <a:latin typeface="Arial"/>
                <a:cs typeface="Arial"/>
              </a:rPr>
              <a:t>one</a:t>
            </a:r>
            <a:r>
              <a:rPr sz="1900" spc="-45" dirty="0">
                <a:solidFill>
                  <a:srgbClr val="00396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396F"/>
                </a:solidFill>
                <a:latin typeface="Arial"/>
                <a:cs typeface="Arial"/>
              </a:rPr>
              <a:t>school</a:t>
            </a:r>
            <a:r>
              <a:rPr sz="1900" spc="-40" dirty="0">
                <a:solidFill>
                  <a:srgbClr val="00396F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00396F"/>
                </a:solidFill>
                <a:latin typeface="Arial"/>
                <a:cs typeface="Arial"/>
              </a:rPr>
              <a:t>designation)</a:t>
            </a:r>
            <a:endParaRPr sz="19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780"/>
              </a:spcBef>
              <a:buChar char="•"/>
              <a:tabLst>
                <a:tab pos="469265" algn="l"/>
                <a:tab pos="469900" algn="l"/>
              </a:tabLst>
            </a:pPr>
            <a:r>
              <a:rPr sz="1900" dirty="0">
                <a:solidFill>
                  <a:srgbClr val="00396F"/>
                </a:solidFill>
                <a:latin typeface="Arial"/>
                <a:cs typeface="Arial"/>
              </a:rPr>
              <a:t>$45</a:t>
            </a:r>
            <a:r>
              <a:rPr sz="1900" spc="-45" dirty="0">
                <a:solidFill>
                  <a:srgbClr val="00396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396F"/>
                </a:solidFill>
                <a:latin typeface="Arial"/>
                <a:cs typeface="Arial"/>
              </a:rPr>
              <a:t>for</a:t>
            </a:r>
            <a:r>
              <a:rPr sz="1900" spc="-40" dirty="0">
                <a:solidFill>
                  <a:srgbClr val="00396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396F"/>
                </a:solidFill>
                <a:latin typeface="Arial"/>
                <a:cs typeface="Arial"/>
              </a:rPr>
              <a:t>each</a:t>
            </a:r>
            <a:r>
              <a:rPr sz="1900" spc="-45" dirty="0">
                <a:solidFill>
                  <a:srgbClr val="00396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396F"/>
                </a:solidFill>
                <a:latin typeface="Arial"/>
                <a:cs typeface="Arial"/>
              </a:rPr>
              <a:t>additional</a:t>
            </a:r>
            <a:r>
              <a:rPr sz="1900" spc="-15" dirty="0">
                <a:solidFill>
                  <a:srgbClr val="00396F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00396F"/>
                </a:solidFill>
                <a:latin typeface="Arial"/>
                <a:cs typeface="Arial"/>
              </a:rPr>
              <a:t>school</a:t>
            </a:r>
            <a:endParaRPr sz="19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190114" y="1449958"/>
          <a:ext cx="7226934" cy="2960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8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8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795"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Tentative</a:t>
                      </a:r>
                      <a:r>
                        <a:rPr sz="2400" b="1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2024</a:t>
                      </a:r>
                      <a:r>
                        <a:rPr sz="24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Participation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92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Application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153</a:t>
                      </a:r>
                      <a:r>
                        <a:rPr sz="1600" spc="-3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Schools/Programs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All</a:t>
                      </a:r>
                      <a:r>
                        <a:rPr sz="1600" spc="-65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MD</a:t>
                      </a:r>
                      <a:r>
                        <a:rPr sz="1600" spc="-35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granting</a:t>
                      </a:r>
                      <a:r>
                        <a:rPr sz="1600" spc="-25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schools</a:t>
                      </a:r>
                      <a:r>
                        <a:rPr sz="1600" spc="-6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600" spc="-45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600" spc="-3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United</a:t>
                      </a:r>
                      <a:r>
                        <a:rPr sz="1600" spc="-4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States</a:t>
                      </a:r>
                      <a:r>
                        <a:rPr sz="1600" spc="-45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sz="1600" spc="-4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the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exception</a:t>
                      </a:r>
                      <a:r>
                        <a:rPr sz="1600" spc="-55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600" spc="-4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MD</a:t>
                      </a:r>
                      <a:r>
                        <a:rPr sz="1600" spc="-4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programs</a:t>
                      </a:r>
                      <a:r>
                        <a:rPr sz="1600" spc="-3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at</a:t>
                      </a:r>
                      <a:r>
                        <a:rPr sz="1600" spc="-6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4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Texas</a:t>
                      </a:r>
                      <a:r>
                        <a:rPr sz="1600" spc="-45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public</a:t>
                      </a:r>
                      <a:r>
                        <a:rPr sz="1600" spc="-65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schools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31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sz="180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AMCAS</a:t>
                      </a:r>
                      <a:r>
                        <a:rPr sz="1800" spc="-7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Letters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08915" marB="0"/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sz="180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151</a:t>
                      </a:r>
                      <a:r>
                        <a:rPr sz="1800" spc="-45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Schools/Programs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0891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465">
                <a:tc>
                  <a:txBody>
                    <a:bodyPr/>
                    <a:lstStyle/>
                    <a:p>
                      <a:pPr marL="91440" marR="11493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800" spc="-1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Criminal </a:t>
                      </a:r>
                      <a:r>
                        <a:rPr sz="180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Background</a:t>
                      </a:r>
                      <a:r>
                        <a:rPr sz="1800" spc="-15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Checks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sz="180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127</a:t>
                      </a:r>
                      <a:r>
                        <a:rPr sz="1800" spc="-4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Schools/Programs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93675" marB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950334" y="6143955"/>
            <a:ext cx="30295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00396E"/>
                </a:solidFill>
                <a:latin typeface="Arial"/>
                <a:cs typeface="Arial"/>
              </a:rPr>
              <a:t>aamc.org/amcas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105"/>
              </a:spcBef>
            </a:pPr>
            <a:r>
              <a:rPr dirty="0"/>
              <a:t>2024</a:t>
            </a:r>
            <a:r>
              <a:rPr spc="-155" dirty="0"/>
              <a:t> </a:t>
            </a:r>
            <a:r>
              <a:rPr dirty="0"/>
              <a:t>Application </a:t>
            </a:r>
            <a:r>
              <a:rPr spc="-10" dirty="0"/>
              <a:t>Dates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15925" y="6646488"/>
            <a:ext cx="202565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800" b="0" i="0">
                <a:solidFill>
                  <a:srgbClr val="0A518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/>
              <a:t>©</a:t>
            </a:r>
            <a:r>
              <a:rPr lang="en-US" spc="-25"/>
              <a:t> </a:t>
            </a:r>
            <a:r>
              <a:rPr lang="en-US"/>
              <a:t>Association</a:t>
            </a:r>
            <a:r>
              <a:rPr lang="en-US" spc="-35"/>
              <a:t> </a:t>
            </a:r>
            <a:r>
              <a:rPr lang="en-US"/>
              <a:t>of</a:t>
            </a:r>
            <a:r>
              <a:rPr lang="en-US" spc="-10"/>
              <a:t> </a:t>
            </a:r>
            <a:r>
              <a:rPr lang="en-US"/>
              <a:t>American</a:t>
            </a:r>
            <a:r>
              <a:rPr lang="en-US" spc="-35"/>
              <a:t> </a:t>
            </a:r>
            <a:r>
              <a:rPr lang="en-US"/>
              <a:t>Medical</a:t>
            </a:r>
            <a:r>
              <a:rPr lang="en-US" spc="-5"/>
              <a:t> </a:t>
            </a:r>
            <a:r>
              <a:rPr lang="en-US" spc="-10"/>
              <a:t>Colleges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8200" y="1812925"/>
          <a:ext cx="5182868" cy="4111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2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0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665"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Date*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92BB"/>
                    </a:solidFill>
                  </a:tcPr>
                </a:tc>
                <a:tc>
                  <a:txBody>
                    <a:bodyPr/>
                    <a:lstStyle/>
                    <a:p>
                      <a:pPr marL="81597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Event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92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485"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160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April</a:t>
                      </a:r>
                      <a:r>
                        <a:rPr sz="1600" spc="-45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2560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815975" marR="31178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2024</a:t>
                      </a:r>
                      <a:r>
                        <a:rPr sz="1600" spc="-105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AMCAS</a:t>
                      </a:r>
                      <a:r>
                        <a:rPr sz="1600" spc="-45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resources available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245"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60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May</a:t>
                      </a:r>
                      <a:r>
                        <a:rPr sz="1600" spc="-2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54940" marB="0"/>
                </a:tc>
                <a:tc>
                  <a:txBody>
                    <a:bodyPr/>
                    <a:lstStyle/>
                    <a:p>
                      <a:pPr marL="815975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60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AMCAS</a:t>
                      </a:r>
                      <a:r>
                        <a:rPr sz="1600" spc="-35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application</a:t>
                      </a:r>
                      <a:r>
                        <a:rPr sz="1600" spc="-5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opens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5494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160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May</a:t>
                      </a:r>
                      <a:r>
                        <a:rPr sz="1600" spc="-15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30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3195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815975" marR="726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AMCAS</a:t>
                      </a:r>
                      <a:r>
                        <a:rPr sz="1600" spc="-65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application submission</a:t>
                      </a:r>
                      <a:r>
                        <a:rPr sz="1600" spc="-3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begins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1066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June</a:t>
                      </a:r>
                      <a:r>
                        <a:rPr sz="1600" spc="-45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30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5975" marR="5810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Initial</a:t>
                      </a:r>
                      <a:r>
                        <a:rPr sz="1600" spc="-7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transmission</a:t>
                      </a:r>
                      <a:r>
                        <a:rPr sz="1600" spc="-8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600" spc="-1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application</a:t>
                      </a:r>
                      <a:r>
                        <a:rPr sz="1600" spc="-45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sz="1600" spc="-1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35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160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medical</a:t>
                      </a:r>
                      <a:r>
                        <a:rPr sz="1600" spc="-7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schools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60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August</a:t>
                      </a:r>
                      <a:r>
                        <a:rPr sz="1600" spc="-55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383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8159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Early</a:t>
                      </a:r>
                      <a:r>
                        <a:rPr sz="1600" spc="-55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Decision</a:t>
                      </a:r>
                      <a:r>
                        <a:rPr sz="1600" spc="-85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Program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815975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deadline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600" spc="-1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Sept.-</a:t>
                      </a:r>
                      <a:r>
                        <a:rPr sz="1600" spc="-2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Dec.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1285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5975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600" spc="-1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Application</a:t>
                      </a:r>
                      <a:r>
                        <a:rPr sz="1600" spc="-2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00396E"/>
                          </a:solidFill>
                          <a:latin typeface="Arial"/>
                          <a:cs typeface="Arial"/>
                        </a:rPr>
                        <a:t>deadlines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1285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7105904" y="2357479"/>
            <a:ext cx="3430270" cy="3048000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2000" dirty="0">
                <a:solidFill>
                  <a:srgbClr val="00396E"/>
                </a:solidFill>
                <a:latin typeface="Arial"/>
                <a:cs typeface="Arial"/>
              </a:rPr>
              <a:t>Application</a:t>
            </a:r>
            <a:r>
              <a:rPr sz="2000" spc="-15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396E"/>
                </a:solidFill>
                <a:latin typeface="Arial"/>
                <a:cs typeface="Arial"/>
              </a:rPr>
              <a:t>Deadlines</a:t>
            </a:r>
            <a:endParaRPr sz="2000">
              <a:latin typeface="Arial"/>
              <a:cs typeface="Arial"/>
            </a:endParaRPr>
          </a:p>
          <a:p>
            <a:pPr marL="299085" marR="5080" indent="-287020">
              <a:lnSpc>
                <a:spcPts val="1689"/>
              </a:lnSpc>
              <a:spcBef>
                <a:spcPts val="985"/>
              </a:spcBef>
              <a:buClr>
                <a:srgbClr val="000000"/>
              </a:buClr>
              <a:buSzPct val="90625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00396E"/>
                </a:solidFill>
                <a:latin typeface="Arial"/>
                <a:cs typeface="Arial"/>
              </a:rPr>
              <a:t>Application</a:t>
            </a:r>
            <a:r>
              <a:rPr sz="1600" spc="-65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96E"/>
                </a:solidFill>
                <a:latin typeface="Arial"/>
                <a:cs typeface="Arial"/>
              </a:rPr>
              <a:t>must</a:t>
            </a:r>
            <a:r>
              <a:rPr sz="1600" spc="-10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96E"/>
                </a:solidFill>
                <a:latin typeface="Arial"/>
                <a:cs typeface="Arial"/>
              </a:rPr>
              <a:t>be</a:t>
            </a:r>
            <a:r>
              <a:rPr sz="1600" spc="-30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96E"/>
                </a:solidFill>
                <a:latin typeface="Arial"/>
                <a:cs typeface="Arial"/>
              </a:rPr>
              <a:t>submitted</a:t>
            </a:r>
            <a:r>
              <a:rPr sz="1600" spc="-20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396E"/>
                </a:solidFill>
                <a:latin typeface="Arial"/>
                <a:cs typeface="Arial"/>
              </a:rPr>
              <a:t>by </a:t>
            </a:r>
            <a:r>
              <a:rPr sz="1600" dirty="0">
                <a:solidFill>
                  <a:srgbClr val="00396E"/>
                </a:solidFill>
                <a:latin typeface="Arial"/>
                <a:cs typeface="Arial"/>
              </a:rPr>
              <a:t>11:59</a:t>
            </a:r>
            <a:r>
              <a:rPr sz="1600" spc="-30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96E"/>
                </a:solidFill>
                <a:latin typeface="Arial"/>
                <a:cs typeface="Arial"/>
              </a:rPr>
              <a:t>p.m.</a:t>
            </a:r>
            <a:r>
              <a:rPr sz="1600" spc="-15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96E"/>
                </a:solidFill>
                <a:latin typeface="Arial"/>
                <a:cs typeface="Arial"/>
              </a:rPr>
              <a:t>ET</a:t>
            </a:r>
            <a:r>
              <a:rPr sz="1600" spc="-40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96E"/>
                </a:solidFill>
                <a:latin typeface="Arial"/>
                <a:cs typeface="Arial"/>
              </a:rPr>
              <a:t>of</a:t>
            </a:r>
            <a:r>
              <a:rPr sz="1600" spc="-30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96E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96E"/>
                </a:solidFill>
                <a:latin typeface="Arial"/>
                <a:cs typeface="Arial"/>
              </a:rPr>
              <a:t>deadline</a:t>
            </a:r>
            <a:r>
              <a:rPr sz="1600" spc="-50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396E"/>
                </a:solidFill>
                <a:latin typeface="Arial"/>
                <a:cs typeface="Arial"/>
              </a:rPr>
              <a:t>date</a:t>
            </a:r>
            <a:endParaRPr sz="1600">
              <a:latin typeface="Arial"/>
              <a:cs typeface="Arial"/>
            </a:endParaRPr>
          </a:p>
          <a:p>
            <a:pPr marL="299085" marR="264160" indent="-287020">
              <a:lnSpc>
                <a:spcPct val="88000"/>
              </a:lnSpc>
              <a:spcBef>
                <a:spcPts val="944"/>
              </a:spcBef>
              <a:buClr>
                <a:srgbClr val="000000"/>
              </a:buClr>
              <a:buSzPct val="90625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solidFill>
                  <a:srgbClr val="00396E"/>
                </a:solidFill>
                <a:latin typeface="Arial"/>
                <a:cs typeface="Arial"/>
              </a:rPr>
              <a:t>Transcript</a:t>
            </a:r>
            <a:r>
              <a:rPr sz="1600" spc="-35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96E"/>
                </a:solidFill>
                <a:latin typeface="Arial"/>
                <a:cs typeface="Arial"/>
              </a:rPr>
              <a:t>deadlines</a:t>
            </a:r>
            <a:r>
              <a:rPr sz="1600" spc="-55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96E"/>
                </a:solidFill>
                <a:latin typeface="Arial"/>
                <a:cs typeface="Arial"/>
              </a:rPr>
              <a:t>must</a:t>
            </a:r>
            <a:r>
              <a:rPr sz="1600" spc="-20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396E"/>
                </a:solidFill>
                <a:latin typeface="Arial"/>
                <a:cs typeface="Arial"/>
              </a:rPr>
              <a:t>be </a:t>
            </a:r>
            <a:r>
              <a:rPr sz="1600" dirty="0">
                <a:solidFill>
                  <a:srgbClr val="00396E"/>
                </a:solidFill>
                <a:latin typeface="Arial"/>
                <a:cs typeface="Arial"/>
              </a:rPr>
              <a:t>received</a:t>
            </a:r>
            <a:r>
              <a:rPr sz="1600" spc="-55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96E"/>
                </a:solidFill>
                <a:latin typeface="Arial"/>
                <a:cs typeface="Arial"/>
              </a:rPr>
              <a:t>by</a:t>
            </a:r>
            <a:r>
              <a:rPr sz="1600" spc="-45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96E"/>
                </a:solidFill>
                <a:latin typeface="Arial"/>
                <a:cs typeface="Arial"/>
              </a:rPr>
              <a:t>AMCAS</a:t>
            </a:r>
            <a:r>
              <a:rPr sz="1600" spc="-55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96E"/>
                </a:solidFill>
                <a:latin typeface="Arial"/>
                <a:cs typeface="Arial"/>
              </a:rPr>
              <a:t>within</a:t>
            </a:r>
            <a:r>
              <a:rPr sz="1600" spc="-55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396E"/>
                </a:solidFill>
                <a:latin typeface="Arial"/>
                <a:cs typeface="Arial"/>
              </a:rPr>
              <a:t>14 </a:t>
            </a:r>
            <a:r>
              <a:rPr sz="1600" dirty="0">
                <a:solidFill>
                  <a:srgbClr val="00396E"/>
                </a:solidFill>
                <a:latin typeface="Arial"/>
                <a:cs typeface="Arial"/>
              </a:rPr>
              <a:t>calendar</a:t>
            </a:r>
            <a:r>
              <a:rPr sz="1600" spc="-55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96E"/>
                </a:solidFill>
                <a:latin typeface="Arial"/>
                <a:cs typeface="Arial"/>
              </a:rPr>
              <a:t>days</a:t>
            </a:r>
            <a:r>
              <a:rPr sz="1600" spc="-30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96E"/>
                </a:solidFill>
                <a:latin typeface="Arial"/>
                <a:cs typeface="Arial"/>
              </a:rPr>
              <a:t>of</a:t>
            </a:r>
            <a:r>
              <a:rPr sz="1600" spc="-45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96E"/>
                </a:solidFill>
                <a:latin typeface="Arial"/>
                <a:cs typeface="Arial"/>
              </a:rPr>
              <a:t>the</a:t>
            </a:r>
            <a:r>
              <a:rPr sz="1600" spc="-45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96E"/>
                </a:solidFill>
                <a:latin typeface="Arial"/>
                <a:cs typeface="Arial"/>
              </a:rPr>
              <a:t>application </a:t>
            </a:r>
            <a:r>
              <a:rPr sz="1600" dirty="0">
                <a:solidFill>
                  <a:srgbClr val="00396E"/>
                </a:solidFill>
                <a:latin typeface="Arial"/>
                <a:cs typeface="Arial"/>
              </a:rPr>
              <a:t>deadline</a:t>
            </a:r>
            <a:r>
              <a:rPr sz="1600" spc="-100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396E"/>
                </a:solidFill>
                <a:latin typeface="Arial"/>
                <a:cs typeface="Arial"/>
              </a:rPr>
              <a:t>date</a:t>
            </a:r>
            <a:endParaRPr sz="1600">
              <a:latin typeface="Arial"/>
              <a:cs typeface="Arial"/>
            </a:endParaRPr>
          </a:p>
          <a:p>
            <a:pPr marL="299085" marR="152400" indent="-287020">
              <a:lnSpc>
                <a:spcPts val="1689"/>
              </a:lnSpc>
              <a:spcBef>
                <a:spcPts val="980"/>
              </a:spcBef>
              <a:buClr>
                <a:srgbClr val="000000"/>
              </a:buClr>
              <a:buSzPct val="90625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solidFill>
                  <a:srgbClr val="00396E"/>
                </a:solidFill>
                <a:latin typeface="Arial"/>
                <a:cs typeface="Arial"/>
              </a:rPr>
              <a:t>Must</a:t>
            </a:r>
            <a:r>
              <a:rPr sz="1600" spc="-25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96E"/>
                </a:solidFill>
                <a:latin typeface="Arial"/>
                <a:cs typeface="Arial"/>
              </a:rPr>
              <a:t>be</a:t>
            </a:r>
            <a:r>
              <a:rPr sz="1600" spc="-40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96E"/>
                </a:solidFill>
                <a:latin typeface="Arial"/>
                <a:cs typeface="Arial"/>
              </a:rPr>
              <a:t>received</a:t>
            </a:r>
            <a:r>
              <a:rPr sz="1600" spc="-35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96E"/>
                </a:solidFill>
                <a:latin typeface="Arial"/>
                <a:cs typeface="Arial"/>
              </a:rPr>
              <a:t>by</a:t>
            </a:r>
            <a:r>
              <a:rPr sz="1600" spc="-30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96E"/>
                </a:solidFill>
                <a:latin typeface="Arial"/>
                <a:cs typeface="Arial"/>
              </a:rPr>
              <a:t>August</a:t>
            </a:r>
            <a:r>
              <a:rPr sz="1600" spc="-35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96E"/>
                </a:solidFill>
                <a:latin typeface="Arial"/>
                <a:cs typeface="Arial"/>
              </a:rPr>
              <a:t>1</a:t>
            </a:r>
            <a:r>
              <a:rPr sz="1600" spc="-25" dirty="0">
                <a:solidFill>
                  <a:srgbClr val="00396E"/>
                </a:solidFill>
                <a:latin typeface="Arial"/>
                <a:cs typeface="Arial"/>
              </a:rPr>
              <a:t> for </a:t>
            </a:r>
            <a:r>
              <a:rPr sz="1600" dirty="0">
                <a:solidFill>
                  <a:srgbClr val="00396E"/>
                </a:solidFill>
                <a:latin typeface="Arial"/>
                <a:cs typeface="Arial"/>
              </a:rPr>
              <a:t>early</a:t>
            </a:r>
            <a:r>
              <a:rPr sz="1600" spc="-60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96E"/>
                </a:solidFill>
                <a:latin typeface="Arial"/>
                <a:cs typeface="Arial"/>
              </a:rPr>
              <a:t>decision</a:t>
            </a:r>
            <a:r>
              <a:rPr sz="1600" spc="-85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96E"/>
                </a:solidFill>
                <a:latin typeface="Arial"/>
                <a:cs typeface="Arial"/>
              </a:rPr>
              <a:t>applicants</a:t>
            </a:r>
            <a:endParaRPr sz="1600">
              <a:latin typeface="Arial"/>
              <a:cs typeface="Arial"/>
            </a:endParaRPr>
          </a:p>
          <a:p>
            <a:pPr marL="411480" marR="149860" lvl="1" indent="-285115">
              <a:lnSpc>
                <a:spcPts val="1689"/>
              </a:lnSpc>
              <a:spcBef>
                <a:spcPts val="675"/>
              </a:spcBef>
              <a:buClr>
                <a:srgbClr val="000000"/>
              </a:buClr>
              <a:buChar char="•"/>
              <a:tabLst>
                <a:tab pos="411480" algn="l"/>
                <a:tab pos="412115" algn="l"/>
              </a:tabLst>
            </a:pPr>
            <a:r>
              <a:rPr sz="1600" spc="-10" dirty="0">
                <a:solidFill>
                  <a:srgbClr val="00396E"/>
                </a:solidFill>
                <a:latin typeface="Arial"/>
                <a:cs typeface="Arial"/>
              </a:rPr>
              <a:t>Visit </a:t>
            </a:r>
            <a:r>
              <a:rPr sz="1600" u="sng" spc="-10" dirty="0">
                <a:solidFill>
                  <a:srgbClr val="0092BB"/>
                </a:solidFill>
                <a:uFill>
                  <a:solidFill>
                    <a:srgbClr val="0092BB"/>
                  </a:solidFill>
                </a:uFill>
                <a:latin typeface="Arial"/>
                <a:cs typeface="Arial"/>
                <a:hlinkClick r:id="rId2"/>
              </a:rPr>
              <a:t>www.aamc.org/amcasdeadlines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489" y="6028740"/>
            <a:ext cx="15786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00396E"/>
                </a:solidFill>
                <a:latin typeface="Arial"/>
                <a:cs typeface="Arial"/>
              </a:rPr>
              <a:t>*Dates</a:t>
            </a:r>
            <a:r>
              <a:rPr sz="1100" spc="-40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396E"/>
                </a:solidFill>
                <a:latin typeface="Arial"/>
                <a:cs typeface="Arial"/>
              </a:rPr>
              <a:t>subject</a:t>
            </a:r>
            <a:r>
              <a:rPr sz="1100" spc="-20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396E"/>
                </a:solidFill>
                <a:latin typeface="Arial"/>
                <a:cs typeface="Arial"/>
              </a:rPr>
              <a:t>to</a:t>
            </a:r>
            <a:r>
              <a:rPr sz="1100" spc="-25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00396E"/>
                </a:solidFill>
                <a:latin typeface="Arial"/>
                <a:cs typeface="Arial"/>
              </a:rPr>
              <a:t>change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105"/>
              </a:spcBef>
            </a:pPr>
            <a:r>
              <a:rPr dirty="0"/>
              <a:t>The</a:t>
            </a:r>
            <a:r>
              <a:rPr spc="-160" dirty="0"/>
              <a:t> </a:t>
            </a:r>
            <a:r>
              <a:rPr dirty="0"/>
              <a:t>AMCAS</a:t>
            </a:r>
            <a:r>
              <a:rPr spc="-180" dirty="0"/>
              <a:t> </a:t>
            </a:r>
            <a:r>
              <a:rPr spc="-10" dirty="0"/>
              <a:t>Application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297938" y="1819401"/>
            <a:ext cx="2085339" cy="1861185"/>
            <a:chOff x="2297938" y="1819401"/>
            <a:chExt cx="2085339" cy="1861185"/>
          </a:xfrm>
        </p:grpSpPr>
        <p:sp>
          <p:nvSpPr>
            <p:cNvPr id="4" name="object 4"/>
            <p:cNvSpPr/>
            <p:nvPr/>
          </p:nvSpPr>
          <p:spPr>
            <a:xfrm>
              <a:off x="2304288" y="1825751"/>
              <a:ext cx="2072639" cy="1854835"/>
            </a:xfrm>
            <a:custGeom>
              <a:avLst/>
              <a:gdLst/>
              <a:ahLst/>
              <a:cxnLst/>
              <a:rect l="l" t="t" r="r" b="b"/>
              <a:pathLst>
                <a:path w="2072639" h="1854835">
                  <a:moveTo>
                    <a:pt x="2072640" y="124333"/>
                  </a:moveTo>
                  <a:lnTo>
                    <a:pt x="2062873" y="75920"/>
                  </a:lnTo>
                  <a:lnTo>
                    <a:pt x="2036229" y="36410"/>
                  </a:lnTo>
                  <a:lnTo>
                    <a:pt x="1996719" y="9766"/>
                  </a:lnTo>
                  <a:lnTo>
                    <a:pt x="1948307" y="0"/>
                  </a:lnTo>
                  <a:lnTo>
                    <a:pt x="124333" y="0"/>
                  </a:lnTo>
                  <a:lnTo>
                    <a:pt x="75907" y="9766"/>
                  </a:lnTo>
                  <a:lnTo>
                    <a:pt x="36398" y="36410"/>
                  </a:lnTo>
                  <a:lnTo>
                    <a:pt x="9753" y="75920"/>
                  </a:lnTo>
                  <a:lnTo>
                    <a:pt x="0" y="124333"/>
                  </a:lnTo>
                  <a:lnTo>
                    <a:pt x="0" y="1119251"/>
                  </a:lnTo>
                  <a:lnTo>
                    <a:pt x="9753" y="1167676"/>
                  </a:lnTo>
                  <a:lnTo>
                    <a:pt x="36398" y="1207185"/>
                  </a:lnTo>
                  <a:lnTo>
                    <a:pt x="75907" y="1233830"/>
                  </a:lnTo>
                  <a:lnTo>
                    <a:pt x="124333" y="1243584"/>
                  </a:lnTo>
                  <a:lnTo>
                    <a:pt x="324612" y="1243584"/>
                  </a:lnTo>
                  <a:lnTo>
                    <a:pt x="324612" y="1854708"/>
                  </a:lnTo>
                  <a:lnTo>
                    <a:pt x="512064" y="1854708"/>
                  </a:lnTo>
                  <a:lnTo>
                    <a:pt x="512064" y="1243584"/>
                  </a:lnTo>
                  <a:lnTo>
                    <a:pt x="1948307" y="1243584"/>
                  </a:lnTo>
                  <a:lnTo>
                    <a:pt x="1996719" y="1233830"/>
                  </a:lnTo>
                  <a:lnTo>
                    <a:pt x="2036229" y="1207185"/>
                  </a:lnTo>
                  <a:lnTo>
                    <a:pt x="2062873" y="1167676"/>
                  </a:lnTo>
                  <a:lnTo>
                    <a:pt x="2072640" y="1119251"/>
                  </a:lnTo>
                  <a:lnTo>
                    <a:pt x="2072640" y="124333"/>
                  </a:lnTo>
                  <a:close/>
                </a:path>
              </a:pathLst>
            </a:custGeom>
            <a:solidFill>
              <a:srgbClr val="5F24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04288" y="1825751"/>
              <a:ext cx="2072639" cy="1243965"/>
            </a:xfrm>
            <a:custGeom>
              <a:avLst/>
              <a:gdLst/>
              <a:ahLst/>
              <a:cxnLst/>
              <a:rect l="l" t="t" r="r" b="b"/>
              <a:pathLst>
                <a:path w="2072639" h="1243964">
                  <a:moveTo>
                    <a:pt x="0" y="124333"/>
                  </a:moveTo>
                  <a:lnTo>
                    <a:pt x="9765" y="75920"/>
                  </a:lnTo>
                  <a:lnTo>
                    <a:pt x="36401" y="36401"/>
                  </a:lnTo>
                  <a:lnTo>
                    <a:pt x="75920" y="9765"/>
                  </a:lnTo>
                  <a:lnTo>
                    <a:pt x="124332" y="0"/>
                  </a:lnTo>
                  <a:lnTo>
                    <a:pt x="1948307" y="0"/>
                  </a:lnTo>
                  <a:lnTo>
                    <a:pt x="1996719" y="9765"/>
                  </a:lnTo>
                  <a:lnTo>
                    <a:pt x="2036238" y="36401"/>
                  </a:lnTo>
                  <a:lnTo>
                    <a:pt x="2062874" y="75920"/>
                  </a:lnTo>
                  <a:lnTo>
                    <a:pt x="2072639" y="124333"/>
                  </a:lnTo>
                  <a:lnTo>
                    <a:pt x="2072639" y="1119251"/>
                  </a:lnTo>
                  <a:lnTo>
                    <a:pt x="2062874" y="1167663"/>
                  </a:lnTo>
                  <a:lnTo>
                    <a:pt x="2036238" y="1207182"/>
                  </a:lnTo>
                  <a:lnTo>
                    <a:pt x="1996719" y="1233818"/>
                  </a:lnTo>
                  <a:lnTo>
                    <a:pt x="1948307" y="1243584"/>
                  </a:lnTo>
                  <a:lnTo>
                    <a:pt x="124332" y="1243584"/>
                  </a:lnTo>
                  <a:lnTo>
                    <a:pt x="75920" y="1233818"/>
                  </a:lnTo>
                  <a:lnTo>
                    <a:pt x="36401" y="1207182"/>
                  </a:lnTo>
                  <a:lnTo>
                    <a:pt x="9765" y="1167663"/>
                  </a:lnTo>
                  <a:lnTo>
                    <a:pt x="0" y="1119251"/>
                  </a:lnTo>
                  <a:lnTo>
                    <a:pt x="0" y="124333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548889" y="2063876"/>
            <a:ext cx="1585595" cy="69850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86995" marR="5080" indent="-74930">
              <a:lnSpc>
                <a:spcPts val="2540"/>
              </a:lnSpc>
              <a:spcBef>
                <a:spcPts val="370"/>
              </a:spcBef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1.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Identifying Information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297938" y="3373882"/>
            <a:ext cx="2085339" cy="1859914"/>
            <a:chOff x="2297938" y="3373882"/>
            <a:chExt cx="2085339" cy="1859914"/>
          </a:xfrm>
        </p:grpSpPr>
        <p:sp>
          <p:nvSpPr>
            <p:cNvPr id="8" name="object 8"/>
            <p:cNvSpPr/>
            <p:nvPr/>
          </p:nvSpPr>
          <p:spPr>
            <a:xfrm>
              <a:off x="2628900" y="3686556"/>
              <a:ext cx="187960" cy="1546860"/>
            </a:xfrm>
            <a:custGeom>
              <a:avLst/>
              <a:gdLst/>
              <a:ahLst/>
              <a:cxnLst/>
              <a:rect l="l" t="t" r="r" b="b"/>
              <a:pathLst>
                <a:path w="187960" h="1546860">
                  <a:moveTo>
                    <a:pt x="187451" y="0"/>
                  </a:moveTo>
                  <a:lnTo>
                    <a:pt x="0" y="0"/>
                  </a:lnTo>
                  <a:lnTo>
                    <a:pt x="0" y="1546860"/>
                  </a:lnTo>
                  <a:lnTo>
                    <a:pt x="187451" y="1546860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461F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04288" y="3380232"/>
              <a:ext cx="2072639" cy="1242060"/>
            </a:xfrm>
            <a:custGeom>
              <a:avLst/>
              <a:gdLst/>
              <a:ahLst/>
              <a:cxnLst/>
              <a:rect l="l" t="t" r="r" b="b"/>
              <a:pathLst>
                <a:path w="2072639" h="1242060">
                  <a:moveTo>
                    <a:pt x="1948434" y="0"/>
                  </a:moveTo>
                  <a:lnTo>
                    <a:pt x="124206" y="0"/>
                  </a:lnTo>
                  <a:lnTo>
                    <a:pt x="75866" y="9763"/>
                  </a:lnTo>
                  <a:lnTo>
                    <a:pt x="36385" y="36385"/>
                  </a:lnTo>
                  <a:lnTo>
                    <a:pt x="9763" y="75866"/>
                  </a:lnTo>
                  <a:lnTo>
                    <a:pt x="0" y="124205"/>
                  </a:lnTo>
                  <a:lnTo>
                    <a:pt x="0" y="1117853"/>
                  </a:lnTo>
                  <a:lnTo>
                    <a:pt x="9763" y="1166193"/>
                  </a:lnTo>
                  <a:lnTo>
                    <a:pt x="36385" y="1205674"/>
                  </a:lnTo>
                  <a:lnTo>
                    <a:pt x="75866" y="1232296"/>
                  </a:lnTo>
                  <a:lnTo>
                    <a:pt x="124206" y="1242059"/>
                  </a:lnTo>
                  <a:lnTo>
                    <a:pt x="1948434" y="1242059"/>
                  </a:lnTo>
                  <a:lnTo>
                    <a:pt x="1996773" y="1232296"/>
                  </a:lnTo>
                  <a:lnTo>
                    <a:pt x="2036254" y="1205674"/>
                  </a:lnTo>
                  <a:lnTo>
                    <a:pt x="2062876" y="1166193"/>
                  </a:lnTo>
                  <a:lnTo>
                    <a:pt x="2072639" y="1117853"/>
                  </a:lnTo>
                  <a:lnTo>
                    <a:pt x="2072639" y="124205"/>
                  </a:lnTo>
                  <a:lnTo>
                    <a:pt x="2062876" y="75866"/>
                  </a:lnTo>
                  <a:lnTo>
                    <a:pt x="2036254" y="36385"/>
                  </a:lnTo>
                  <a:lnTo>
                    <a:pt x="1996773" y="9763"/>
                  </a:lnTo>
                  <a:lnTo>
                    <a:pt x="1948434" y="0"/>
                  </a:lnTo>
                  <a:close/>
                </a:path>
              </a:pathLst>
            </a:custGeom>
            <a:solidFill>
              <a:srgbClr val="491F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04288" y="3380232"/>
              <a:ext cx="2072639" cy="1242060"/>
            </a:xfrm>
            <a:custGeom>
              <a:avLst/>
              <a:gdLst/>
              <a:ahLst/>
              <a:cxnLst/>
              <a:rect l="l" t="t" r="r" b="b"/>
              <a:pathLst>
                <a:path w="2072639" h="1242060">
                  <a:moveTo>
                    <a:pt x="0" y="124205"/>
                  </a:moveTo>
                  <a:lnTo>
                    <a:pt x="9763" y="75866"/>
                  </a:lnTo>
                  <a:lnTo>
                    <a:pt x="36385" y="36385"/>
                  </a:lnTo>
                  <a:lnTo>
                    <a:pt x="75866" y="9763"/>
                  </a:lnTo>
                  <a:lnTo>
                    <a:pt x="124206" y="0"/>
                  </a:lnTo>
                  <a:lnTo>
                    <a:pt x="1948434" y="0"/>
                  </a:lnTo>
                  <a:lnTo>
                    <a:pt x="1996773" y="9763"/>
                  </a:lnTo>
                  <a:lnTo>
                    <a:pt x="2036254" y="36385"/>
                  </a:lnTo>
                  <a:lnTo>
                    <a:pt x="2062876" y="75866"/>
                  </a:lnTo>
                  <a:lnTo>
                    <a:pt x="2072639" y="124205"/>
                  </a:lnTo>
                  <a:lnTo>
                    <a:pt x="2072639" y="1117853"/>
                  </a:lnTo>
                  <a:lnTo>
                    <a:pt x="2062876" y="1166193"/>
                  </a:lnTo>
                  <a:lnTo>
                    <a:pt x="2036254" y="1205674"/>
                  </a:lnTo>
                  <a:lnTo>
                    <a:pt x="1996773" y="1232296"/>
                  </a:lnTo>
                  <a:lnTo>
                    <a:pt x="1948434" y="1242059"/>
                  </a:lnTo>
                  <a:lnTo>
                    <a:pt x="124206" y="1242059"/>
                  </a:lnTo>
                  <a:lnTo>
                    <a:pt x="75866" y="1232296"/>
                  </a:lnTo>
                  <a:lnTo>
                    <a:pt x="36385" y="1205674"/>
                  </a:lnTo>
                  <a:lnTo>
                    <a:pt x="9763" y="1166193"/>
                  </a:lnTo>
                  <a:lnTo>
                    <a:pt x="0" y="1117853"/>
                  </a:lnTo>
                  <a:lnTo>
                    <a:pt x="0" y="12420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733294" y="3618102"/>
            <a:ext cx="1215390" cy="698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45"/>
              </a:lnSpc>
              <a:spcBef>
                <a:spcPts val="100"/>
              </a:spcBef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2.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Schools</a:t>
            </a:r>
            <a:endParaRPr sz="2300">
              <a:latin typeface="Calibri"/>
              <a:cs typeface="Calibri"/>
            </a:endParaRPr>
          </a:p>
          <a:p>
            <a:pPr marL="55244">
              <a:lnSpc>
                <a:spcPts val="2645"/>
              </a:lnSpc>
            </a:pP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Attended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297938" y="4926838"/>
            <a:ext cx="3176270" cy="1256665"/>
            <a:chOff x="2297938" y="4926838"/>
            <a:chExt cx="3176270" cy="1256665"/>
          </a:xfrm>
        </p:grpSpPr>
        <p:sp>
          <p:nvSpPr>
            <p:cNvPr id="13" name="object 13"/>
            <p:cNvSpPr/>
            <p:nvPr/>
          </p:nvSpPr>
          <p:spPr>
            <a:xfrm>
              <a:off x="2726436" y="5145024"/>
              <a:ext cx="2748280" cy="186055"/>
            </a:xfrm>
            <a:custGeom>
              <a:avLst/>
              <a:gdLst/>
              <a:ahLst/>
              <a:cxnLst/>
              <a:rect l="l" t="t" r="r" b="b"/>
              <a:pathLst>
                <a:path w="2748279" h="186054">
                  <a:moveTo>
                    <a:pt x="2747772" y="0"/>
                  </a:moveTo>
                  <a:lnTo>
                    <a:pt x="0" y="0"/>
                  </a:lnTo>
                  <a:lnTo>
                    <a:pt x="0" y="185928"/>
                  </a:lnTo>
                  <a:lnTo>
                    <a:pt x="2747772" y="185928"/>
                  </a:lnTo>
                  <a:lnTo>
                    <a:pt x="2747772" y="0"/>
                  </a:lnTo>
                  <a:close/>
                </a:path>
              </a:pathLst>
            </a:custGeom>
            <a:solidFill>
              <a:srgbClr val="2B1A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04288" y="4933188"/>
              <a:ext cx="2072639" cy="1243965"/>
            </a:xfrm>
            <a:custGeom>
              <a:avLst/>
              <a:gdLst/>
              <a:ahLst/>
              <a:cxnLst/>
              <a:rect l="l" t="t" r="r" b="b"/>
              <a:pathLst>
                <a:path w="2072639" h="1243964">
                  <a:moveTo>
                    <a:pt x="1948307" y="0"/>
                  </a:moveTo>
                  <a:lnTo>
                    <a:pt x="124332" y="0"/>
                  </a:lnTo>
                  <a:lnTo>
                    <a:pt x="75920" y="9765"/>
                  </a:lnTo>
                  <a:lnTo>
                    <a:pt x="36401" y="36401"/>
                  </a:lnTo>
                  <a:lnTo>
                    <a:pt x="9765" y="75920"/>
                  </a:lnTo>
                  <a:lnTo>
                    <a:pt x="0" y="124332"/>
                  </a:lnTo>
                  <a:lnTo>
                    <a:pt x="0" y="1119225"/>
                  </a:lnTo>
                  <a:lnTo>
                    <a:pt x="9765" y="1167631"/>
                  </a:lnTo>
                  <a:lnTo>
                    <a:pt x="36401" y="1207160"/>
                  </a:lnTo>
                  <a:lnTo>
                    <a:pt x="75920" y="1233811"/>
                  </a:lnTo>
                  <a:lnTo>
                    <a:pt x="124332" y="1243584"/>
                  </a:lnTo>
                  <a:lnTo>
                    <a:pt x="1948307" y="1243584"/>
                  </a:lnTo>
                  <a:lnTo>
                    <a:pt x="1996719" y="1233811"/>
                  </a:lnTo>
                  <a:lnTo>
                    <a:pt x="2036238" y="1207160"/>
                  </a:lnTo>
                  <a:lnTo>
                    <a:pt x="2062874" y="1167631"/>
                  </a:lnTo>
                  <a:lnTo>
                    <a:pt x="2072639" y="1119225"/>
                  </a:lnTo>
                  <a:lnTo>
                    <a:pt x="2072639" y="124332"/>
                  </a:lnTo>
                  <a:lnTo>
                    <a:pt x="2062874" y="75920"/>
                  </a:lnTo>
                  <a:lnTo>
                    <a:pt x="2036238" y="36401"/>
                  </a:lnTo>
                  <a:lnTo>
                    <a:pt x="1996719" y="9765"/>
                  </a:lnTo>
                  <a:lnTo>
                    <a:pt x="1948307" y="0"/>
                  </a:lnTo>
                  <a:close/>
                </a:path>
              </a:pathLst>
            </a:custGeom>
            <a:solidFill>
              <a:srgbClr val="311B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04288" y="4933188"/>
              <a:ext cx="2072639" cy="1243965"/>
            </a:xfrm>
            <a:custGeom>
              <a:avLst/>
              <a:gdLst/>
              <a:ahLst/>
              <a:cxnLst/>
              <a:rect l="l" t="t" r="r" b="b"/>
              <a:pathLst>
                <a:path w="2072639" h="1243964">
                  <a:moveTo>
                    <a:pt x="0" y="124332"/>
                  </a:moveTo>
                  <a:lnTo>
                    <a:pt x="9765" y="75920"/>
                  </a:lnTo>
                  <a:lnTo>
                    <a:pt x="36401" y="36401"/>
                  </a:lnTo>
                  <a:lnTo>
                    <a:pt x="75920" y="9765"/>
                  </a:lnTo>
                  <a:lnTo>
                    <a:pt x="124332" y="0"/>
                  </a:lnTo>
                  <a:lnTo>
                    <a:pt x="1948307" y="0"/>
                  </a:lnTo>
                  <a:lnTo>
                    <a:pt x="1996719" y="9765"/>
                  </a:lnTo>
                  <a:lnTo>
                    <a:pt x="2036238" y="36401"/>
                  </a:lnTo>
                  <a:lnTo>
                    <a:pt x="2062874" y="75920"/>
                  </a:lnTo>
                  <a:lnTo>
                    <a:pt x="2072639" y="124332"/>
                  </a:lnTo>
                  <a:lnTo>
                    <a:pt x="2072639" y="1119225"/>
                  </a:lnTo>
                  <a:lnTo>
                    <a:pt x="2062874" y="1167631"/>
                  </a:lnTo>
                  <a:lnTo>
                    <a:pt x="2036238" y="1207160"/>
                  </a:lnTo>
                  <a:lnTo>
                    <a:pt x="1996719" y="1233811"/>
                  </a:lnTo>
                  <a:lnTo>
                    <a:pt x="1948307" y="1243584"/>
                  </a:lnTo>
                  <a:lnTo>
                    <a:pt x="124332" y="1243584"/>
                  </a:lnTo>
                  <a:lnTo>
                    <a:pt x="75920" y="1233811"/>
                  </a:lnTo>
                  <a:lnTo>
                    <a:pt x="36401" y="1207160"/>
                  </a:lnTo>
                  <a:lnTo>
                    <a:pt x="9765" y="1167631"/>
                  </a:lnTo>
                  <a:lnTo>
                    <a:pt x="0" y="1119225"/>
                  </a:lnTo>
                  <a:lnTo>
                    <a:pt x="0" y="12433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558033" y="5172202"/>
            <a:ext cx="1564640" cy="698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45"/>
              </a:lnSpc>
              <a:spcBef>
                <a:spcPts val="100"/>
              </a:spcBef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3.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Biographic</a:t>
            </a:r>
            <a:endParaRPr sz="2300">
              <a:latin typeface="Calibri"/>
              <a:cs typeface="Calibri"/>
            </a:endParaRPr>
          </a:p>
          <a:p>
            <a:pPr marL="78105">
              <a:lnSpc>
                <a:spcPts val="2645"/>
              </a:lnSpc>
            </a:pP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053329" y="3686555"/>
            <a:ext cx="2085339" cy="2496820"/>
            <a:chOff x="5053329" y="3686555"/>
            <a:chExt cx="2085339" cy="2496820"/>
          </a:xfrm>
        </p:grpSpPr>
        <p:sp>
          <p:nvSpPr>
            <p:cNvPr id="18" name="object 18"/>
            <p:cNvSpPr/>
            <p:nvPr/>
          </p:nvSpPr>
          <p:spPr>
            <a:xfrm>
              <a:off x="5384291" y="3686555"/>
              <a:ext cx="187960" cy="1546860"/>
            </a:xfrm>
            <a:custGeom>
              <a:avLst/>
              <a:gdLst/>
              <a:ahLst/>
              <a:cxnLst/>
              <a:rect l="l" t="t" r="r" b="b"/>
              <a:pathLst>
                <a:path w="187960" h="1546860">
                  <a:moveTo>
                    <a:pt x="187451" y="0"/>
                  </a:moveTo>
                  <a:lnTo>
                    <a:pt x="0" y="0"/>
                  </a:lnTo>
                  <a:lnTo>
                    <a:pt x="0" y="1546860"/>
                  </a:lnTo>
                  <a:lnTo>
                    <a:pt x="187451" y="1546860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151E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059679" y="4933188"/>
              <a:ext cx="2072639" cy="1243965"/>
            </a:xfrm>
            <a:custGeom>
              <a:avLst/>
              <a:gdLst/>
              <a:ahLst/>
              <a:cxnLst/>
              <a:rect l="l" t="t" r="r" b="b"/>
              <a:pathLst>
                <a:path w="2072640" h="1243964">
                  <a:moveTo>
                    <a:pt x="1948306" y="0"/>
                  </a:moveTo>
                  <a:lnTo>
                    <a:pt x="124333" y="0"/>
                  </a:lnTo>
                  <a:lnTo>
                    <a:pt x="75920" y="9765"/>
                  </a:lnTo>
                  <a:lnTo>
                    <a:pt x="36401" y="36401"/>
                  </a:lnTo>
                  <a:lnTo>
                    <a:pt x="9765" y="75920"/>
                  </a:lnTo>
                  <a:lnTo>
                    <a:pt x="0" y="124332"/>
                  </a:lnTo>
                  <a:lnTo>
                    <a:pt x="0" y="1119225"/>
                  </a:lnTo>
                  <a:lnTo>
                    <a:pt x="9765" y="1167631"/>
                  </a:lnTo>
                  <a:lnTo>
                    <a:pt x="36401" y="1207160"/>
                  </a:lnTo>
                  <a:lnTo>
                    <a:pt x="75920" y="1233811"/>
                  </a:lnTo>
                  <a:lnTo>
                    <a:pt x="124333" y="1243584"/>
                  </a:lnTo>
                  <a:lnTo>
                    <a:pt x="1948306" y="1243584"/>
                  </a:lnTo>
                  <a:lnTo>
                    <a:pt x="1996719" y="1233811"/>
                  </a:lnTo>
                  <a:lnTo>
                    <a:pt x="2036238" y="1207160"/>
                  </a:lnTo>
                  <a:lnTo>
                    <a:pt x="2062874" y="1167631"/>
                  </a:lnTo>
                  <a:lnTo>
                    <a:pt x="2072640" y="1119225"/>
                  </a:lnTo>
                  <a:lnTo>
                    <a:pt x="2072640" y="124332"/>
                  </a:lnTo>
                  <a:lnTo>
                    <a:pt x="2062874" y="75920"/>
                  </a:lnTo>
                  <a:lnTo>
                    <a:pt x="2036238" y="36401"/>
                  </a:lnTo>
                  <a:lnTo>
                    <a:pt x="1996719" y="9765"/>
                  </a:lnTo>
                  <a:lnTo>
                    <a:pt x="1948306" y="0"/>
                  </a:lnTo>
                  <a:close/>
                </a:path>
              </a:pathLst>
            </a:custGeom>
            <a:solidFill>
              <a:srgbClr val="1717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59679" y="4933188"/>
              <a:ext cx="2072639" cy="1243965"/>
            </a:xfrm>
            <a:custGeom>
              <a:avLst/>
              <a:gdLst/>
              <a:ahLst/>
              <a:cxnLst/>
              <a:rect l="l" t="t" r="r" b="b"/>
              <a:pathLst>
                <a:path w="2072640" h="1243964">
                  <a:moveTo>
                    <a:pt x="0" y="124332"/>
                  </a:moveTo>
                  <a:lnTo>
                    <a:pt x="9765" y="75920"/>
                  </a:lnTo>
                  <a:lnTo>
                    <a:pt x="36401" y="36401"/>
                  </a:lnTo>
                  <a:lnTo>
                    <a:pt x="75920" y="9765"/>
                  </a:lnTo>
                  <a:lnTo>
                    <a:pt x="124333" y="0"/>
                  </a:lnTo>
                  <a:lnTo>
                    <a:pt x="1948306" y="0"/>
                  </a:lnTo>
                  <a:lnTo>
                    <a:pt x="1996719" y="9765"/>
                  </a:lnTo>
                  <a:lnTo>
                    <a:pt x="2036238" y="36401"/>
                  </a:lnTo>
                  <a:lnTo>
                    <a:pt x="2062874" y="75920"/>
                  </a:lnTo>
                  <a:lnTo>
                    <a:pt x="2072640" y="124332"/>
                  </a:lnTo>
                  <a:lnTo>
                    <a:pt x="2072640" y="1119225"/>
                  </a:lnTo>
                  <a:lnTo>
                    <a:pt x="2062874" y="1167631"/>
                  </a:lnTo>
                  <a:lnTo>
                    <a:pt x="2036238" y="1207160"/>
                  </a:lnTo>
                  <a:lnTo>
                    <a:pt x="1996719" y="1233811"/>
                  </a:lnTo>
                  <a:lnTo>
                    <a:pt x="1948306" y="1243584"/>
                  </a:lnTo>
                  <a:lnTo>
                    <a:pt x="124333" y="1243584"/>
                  </a:lnTo>
                  <a:lnTo>
                    <a:pt x="75920" y="1233811"/>
                  </a:lnTo>
                  <a:lnTo>
                    <a:pt x="36401" y="1207160"/>
                  </a:lnTo>
                  <a:lnTo>
                    <a:pt x="9765" y="1167631"/>
                  </a:lnTo>
                  <a:lnTo>
                    <a:pt x="0" y="1119225"/>
                  </a:lnTo>
                  <a:lnTo>
                    <a:pt x="0" y="12433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269738" y="5332882"/>
            <a:ext cx="165481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4.Coursework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053329" y="2133600"/>
            <a:ext cx="2085339" cy="2495550"/>
            <a:chOff x="5053329" y="2133600"/>
            <a:chExt cx="2085339" cy="2495550"/>
          </a:xfrm>
        </p:grpSpPr>
        <p:sp>
          <p:nvSpPr>
            <p:cNvPr id="23" name="object 23"/>
            <p:cNvSpPr/>
            <p:nvPr/>
          </p:nvSpPr>
          <p:spPr>
            <a:xfrm>
              <a:off x="5384292" y="2133599"/>
              <a:ext cx="187960" cy="1546860"/>
            </a:xfrm>
            <a:custGeom>
              <a:avLst/>
              <a:gdLst/>
              <a:ahLst/>
              <a:cxnLst/>
              <a:rect l="l" t="t" r="r" b="b"/>
              <a:pathLst>
                <a:path w="187960" h="1546860">
                  <a:moveTo>
                    <a:pt x="187439" y="0"/>
                  </a:moveTo>
                  <a:lnTo>
                    <a:pt x="0" y="0"/>
                  </a:lnTo>
                  <a:lnTo>
                    <a:pt x="0" y="89916"/>
                  </a:lnTo>
                  <a:lnTo>
                    <a:pt x="0" y="1546860"/>
                  </a:lnTo>
                  <a:lnTo>
                    <a:pt x="187439" y="1546860"/>
                  </a:lnTo>
                  <a:lnTo>
                    <a:pt x="187439" y="89916"/>
                  </a:lnTo>
                  <a:lnTo>
                    <a:pt x="187439" y="0"/>
                  </a:lnTo>
                  <a:close/>
                </a:path>
              </a:pathLst>
            </a:custGeom>
            <a:solidFill>
              <a:srgbClr val="0F3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059679" y="3380232"/>
              <a:ext cx="2072639" cy="1242060"/>
            </a:xfrm>
            <a:custGeom>
              <a:avLst/>
              <a:gdLst/>
              <a:ahLst/>
              <a:cxnLst/>
              <a:rect l="l" t="t" r="r" b="b"/>
              <a:pathLst>
                <a:path w="2072640" h="1242060">
                  <a:moveTo>
                    <a:pt x="1948434" y="0"/>
                  </a:moveTo>
                  <a:lnTo>
                    <a:pt x="124206" y="0"/>
                  </a:lnTo>
                  <a:lnTo>
                    <a:pt x="75866" y="9763"/>
                  </a:lnTo>
                  <a:lnTo>
                    <a:pt x="36385" y="36385"/>
                  </a:lnTo>
                  <a:lnTo>
                    <a:pt x="9763" y="75866"/>
                  </a:lnTo>
                  <a:lnTo>
                    <a:pt x="0" y="124205"/>
                  </a:lnTo>
                  <a:lnTo>
                    <a:pt x="0" y="1117853"/>
                  </a:lnTo>
                  <a:lnTo>
                    <a:pt x="9763" y="1166193"/>
                  </a:lnTo>
                  <a:lnTo>
                    <a:pt x="36385" y="1205674"/>
                  </a:lnTo>
                  <a:lnTo>
                    <a:pt x="75866" y="1232296"/>
                  </a:lnTo>
                  <a:lnTo>
                    <a:pt x="124206" y="1242059"/>
                  </a:lnTo>
                  <a:lnTo>
                    <a:pt x="1948434" y="1242059"/>
                  </a:lnTo>
                  <a:lnTo>
                    <a:pt x="1996773" y="1232296"/>
                  </a:lnTo>
                  <a:lnTo>
                    <a:pt x="2036254" y="1205674"/>
                  </a:lnTo>
                  <a:lnTo>
                    <a:pt x="2062876" y="1166193"/>
                  </a:lnTo>
                  <a:lnTo>
                    <a:pt x="2072640" y="1117853"/>
                  </a:lnTo>
                  <a:lnTo>
                    <a:pt x="2072640" y="124205"/>
                  </a:lnTo>
                  <a:lnTo>
                    <a:pt x="2062876" y="75866"/>
                  </a:lnTo>
                  <a:lnTo>
                    <a:pt x="2036254" y="36385"/>
                  </a:lnTo>
                  <a:lnTo>
                    <a:pt x="1996773" y="9763"/>
                  </a:lnTo>
                  <a:lnTo>
                    <a:pt x="1948434" y="0"/>
                  </a:lnTo>
                  <a:close/>
                </a:path>
              </a:pathLst>
            </a:custGeom>
            <a:solidFill>
              <a:srgbClr val="122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059679" y="3380232"/>
              <a:ext cx="2072639" cy="1242060"/>
            </a:xfrm>
            <a:custGeom>
              <a:avLst/>
              <a:gdLst/>
              <a:ahLst/>
              <a:cxnLst/>
              <a:rect l="l" t="t" r="r" b="b"/>
              <a:pathLst>
                <a:path w="2072640" h="1242060">
                  <a:moveTo>
                    <a:pt x="0" y="124205"/>
                  </a:moveTo>
                  <a:lnTo>
                    <a:pt x="9763" y="75866"/>
                  </a:lnTo>
                  <a:lnTo>
                    <a:pt x="36385" y="36385"/>
                  </a:lnTo>
                  <a:lnTo>
                    <a:pt x="75866" y="9763"/>
                  </a:lnTo>
                  <a:lnTo>
                    <a:pt x="124206" y="0"/>
                  </a:lnTo>
                  <a:lnTo>
                    <a:pt x="1948434" y="0"/>
                  </a:lnTo>
                  <a:lnTo>
                    <a:pt x="1996773" y="9763"/>
                  </a:lnTo>
                  <a:lnTo>
                    <a:pt x="2036254" y="36385"/>
                  </a:lnTo>
                  <a:lnTo>
                    <a:pt x="2062876" y="75866"/>
                  </a:lnTo>
                  <a:lnTo>
                    <a:pt x="2072640" y="124205"/>
                  </a:lnTo>
                  <a:lnTo>
                    <a:pt x="2072640" y="1117853"/>
                  </a:lnTo>
                  <a:lnTo>
                    <a:pt x="2062876" y="1166193"/>
                  </a:lnTo>
                  <a:lnTo>
                    <a:pt x="2036254" y="1205674"/>
                  </a:lnTo>
                  <a:lnTo>
                    <a:pt x="1996773" y="1232296"/>
                  </a:lnTo>
                  <a:lnTo>
                    <a:pt x="1948434" y="1242059"/>
                  </a:lnTo>
                  <a:lnTo>
                    <a:pt x="124206" y="1242059"/>
                  </a:lnTo>
                  <a:lnTo>
                    <a:pt x="75866" y="1232296"/>
                  </a:lnTo>
                  <a:lnTo>
                    <a:pt x="36385" y="1205674"/>
                  </a:lnTo>
                  <a:lnTo>
                    <a:pt x="9763" y="1166193"/>
                  </a:lnTo>
                  <a:lnTo>
                    <a:pt x="0" y="1117853"/>
                  </a:lnTo>
                  <a:lnTo>
                    <a:pt x="0" y="124205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364226" y="3618102"/>
            <a:ext cx="1463040" cy="698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645"/>
              </a:lnSpc>
              <a:spcBef>
                <a:spcPts val="100"/>
              </a:spcBef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5.</a:t>
            </a:r>
            <a:r>
              <a:rPr sz="23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Work</a:t>
            </a:r>
            <a:r>
              <a:rPr sz="23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endParaRPr sz="2300">
              <a:latin typeface="Calibri"/>
              <a:cs typeface="Calibri"/>
            </a:endParaRPr>
          </a:p>
          <a:p>
            <a:pPr marL="1270" algn="ctr">
              <a:lnSpc>
                <a:spcPts val="2645"/>
              </a:lnSpc>
            </a:pP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Activities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053329" y="1819401"/>
            <a:ext cx="3176270" cy="1256665"/>
            <a:chOff x="5053329" y="1819401"/>
            <a:chExt cx="3176270" cy="1256665"/>
          </a:xfrm>
        </p:grpSpPr>
        <p:sp>
          <p:nvSpPr>
            <p:cNvPr id="28" name="object 28"/>
            <p:cNvSpPr/>
            <p:nvPr/>
          </p:nvSpPr>
          <p:spPr>
            <a:xfrm>
              <a:off x="5481827" y="2036063"/>
              <a:ext cx="2748280" cy="187960"/>
            </a:xfrm>
            <a:custGeom>
              <a:avLst/>
              <a:gdLst/>
              <a:ahLst/>
              <a:cxnLst/>
              <a:rect l="l" t="t" r="r" b="b"/>
              <a:pathLst>
                <a:path w="2748279" h="187960">
                  <a:moveTo>
                    <a:pt x="2747772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2747772" y="187451"/>
                  </a:lnTo>
                  <a:lnTo>
                    <a:pt x="2747772" y="0"/>
                  </a:lnTo>
                  <a:close/>
                </a:path>
              </a:pathLst>
            </a:custGeom>
            <a:solidFill>
              <a:srgbClr val="0951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59679" y="1825751"/>
              <a:ext cx="2072639" cy="1243965"/>
            </a:xfrm>
            <a:custGeom>
              <a:avLst/>
              <a:gdLst/>
              <a:ahLst/>
              <a:cxnLst/>
              <a:rect l="l" t="t" r="r" b="b"/>
              <a:pathLst>
                <a:path w="2072640" h="1243964">
                  <a:moveTo>
                    <a:pt x="1948306" y="0"/>
                  </a:moveTo>
                  <a:lnTo>
                    <a:pt x="124333" y="0"/>
                  </a:lnTo>
                  <a:lnTo>
                    <a:pt x="75920" y="9765"/>
                  </a:lnTo>
                  <a:lnTo>
                    <a:pt x="36401" y="36401"/>
                  </a:lnTo>
                  <a:lnTo>
                    <a:pt x="9765" y="75920"/>
                  </a:lnTo>
                  <a:lnTo>
                    <a:pt x="0" y="124333"/>
                  </a:lnTo>
                  <a:lnTo>
                    <a:pt x="0" y="1119251"/>
                  </a:lnTo>
                  <a:lnTo>
                    <a:pt x="9765" y="1167663"/>
                  </a:lnTo>
                  <a:lnTo>
                    <a:pt x="36401" y="1207182"/>
                  </a:lnTo>
                  <a:lnTo>
                    <a:pt x="75920" y="1233818"/>
                  </a:lnTo>
                  <a:lnTo>
                    <a:pt x="124333" y="1243584"/>
                  </a:lnTo>
                  <a:lnTo>
                    <a:pt x="1948306" y="1243584"/>
                  </a:lnTo>
                  <a:lnTo>
                    <a:pt x="1996719" y="1233818"/>
                  </a:lnTo>
                  <a:lnTo>
                    <a:pt x="2036238" y="1207182"/>
                  </a:lnTo>
                  <a:lnTo>
                    <a:pt x="2062874" y="1167663"/>
                  </a:lnTo>
                  <a:lnTo>
                    <a:pt x="2072640" y="1119251"/>
                  </a:lnTo>
                  <a:lnTo>
                    <a:pt x="2072640" y="124333"/>
                  </a:lnTo>
                  <a:lnTo>
                    <a:pt x="2062874" y="75920"/>
                  </a:lnTo>
                  <a:lnTo>
                    <a:pt x="2036238" y="36401"/>
                  </a:lnTo>
                  <a:lnTo>
                    <a:pt x="1996719" y="9765"/>
                  </a:lnTo>
                  <a:lnTo>
                    <a:pt x="1948306" y="0"/>
                  </a:lnTo>
                  <a:close/>
                </a:path>
              </a:pathLst>
            </a:custGeom>
            <a:solidFill>
              <a:srgbClr val="0D4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059679" y="1825751"/>
              <a:ext cx="2072639" cy="1243965"/>
            </a:xfrm>
            <a:custGeom>
              <a:avLst/>
              <a:gdLst/>
              <a:ahLst/>
              <a:cxnLst/>
              <a:rect l="l" t="t" r="r" b="b"/>
              <a:pathLst>
                <a:path w="2072640" h="1243964">
                  <a:moveTo>
                    <a:pt x="0" y="124333"/>
                  </a:moveTo>
                  <a:lnTo>
                    <a:pt x="9765" y="75920"/>
                  </a:lnTo>
                  <a:lnTo>
                    <a:pt x="36401" y="36401"/>
                  </a:lnTo>
                  <a:lnTo>
                    <a:pt x="75920" y="9765"/>
                  </a:lnTo>
                  <a:lnTo>
                    <a:pt x="124333" y="0"/>
                  </a:lnTo>
                  <a:lnTo>
                    <a:pt x="1948306" y="0"/>
                  </a:lnTo>
                  <a:lnTo>
                    <a:pt x="1996719" y="9765"/>
                  </a:lnTo>
                  <a:lnTo>
                    <a:pt x="2036238" y="36401"/>
                  </a:lnTo>
                  <a:lnTo>
                    <a:pt x="2062874" y="75920"/>
                  </a:lnTo>
                  <a:lnTo>
                    <a:pt x="2072640" y="124333"/>
                  </a:lnTo>
                  <a:lnTo>
                    <a:pt x="2072640" y="1119251"/>
                  </a:lnTo>
                  <a:lnTo>
                    <a:pt x="2062874" y="1167663"/>
                  </a:lnTo>
                  <a:lnTo>
                    <a:pt x="2036238" y="1207182"/>
                  </a:lnTo>
                  <a:lnTo>
                    <a:pt x="1996719" y="1233818"/>
                  </a:lnTo>
                  <a:lnTo>
                    <a:pt x="1948306" y="1243584"/>
                  </a:lnTo>
                  <a:lnTo>
                    <a:pt x="124333" y="1243584"/>
                  </a:lnTo>
                  <a:lnTo>
                    <a:pt x="75920" y="1233818"/>
                  </a:lnTo>
                  <a:lnTo>
                    <a:pt x="36401" y="1207182"/>
                  </a:lnTo>
                  <a:lnTo>
                    <a:pt x="9765" y="1167663"/>
                  </a:lnTo>
                  <a:lnTo>
                    <a:pt x="0" y="1119251"/>
                  </a:lnTo>
                  <a:lnTo>
                    <a:pt x="0" y="12433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379465" y="2063876"/>
            <a:ext cx="1433830" cy="69850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99060" marR="5080" indent="-86995">
              <a:lnSpc>
                <a:spcPts val="2540"/>
              </a:lnSpc>
              <a:spcBef>
                <a:spcPts val="370"/>
              </a:spcBef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6.</a:t>
            </a:r>
            <a:r>
              <a:rPr sz="23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Letters</a:t>
            </a:r>
            <a:r>
              <a:rPr sz="23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Evaluation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7808721" y="1819401"/>
            <a:ext cx="2085339" cy="1861185"/>
            <a:chOff x="7808721" y="1819401"/>
            <a:chExt cx="2085339" cy="1861185"/>
          </a:xfrm>
        </p:grpSpPr>
        <p:sp>
          <p:nvSpPr>
            <p:cNvPr id="33" name="object 33"/>
            <p:cNvSpPr/>
            <p:nvPr/>
          </p:nvSpPr>
          <p:spPr>
            <a:xfrm>
              <a:off x="8139683" y="2133599"/>
              <a:ext cx="187960" cy="1546860"/>
            </a:xfrm>
            <a:custGeom>
              <a:avLst/>
              <a:gdLst/>
              <a:ahLst/>
              <a:cxnLst/>
              <a:rect l="l" t="t" r="r" b="b"/>
              <a:pathLst>
                <a:path w="187959" h="1546860">
                  <a:moveTo>
                    <a:pt x="187451" y="0"/>
                  </a:moveTo>
                  <a:lnTo>
                    <a:pt x="0" y="0"/>
                  </a:lnTo>
                  <a:lnTo>
                    <a:pt x="0" y="1546860"/>
                  </a:lnTo>
                  <a:lnTo>
                    <a:pt x="187451" y="1546860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46F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815071" y="1825751"/>
              <a:ext cx="2072639" cy="1243965"/>
            </a:xfrm>
            <a:custGeom>
              <a:avLst/>
              <a:gdLst/>
              <a:ahLst/>
              <a:cxnLst/>
              <a:rect l="l" t="t" r="r" b="b"/>
              <a:pathLst>
                <a:path w="2072640" h="1243964">
                  <a:moveTo>
                    <a:pt x="1948306" y="0"/>
                  </a:moveTo>
                  <a:lnTo>
                    <a:pt x="124332" y="0"/>
                  </a:lnTo>
                  <a:lnTo>
                    <a:pt x="75920" y="9765"/>
                  </a:lnTo>
                  <a:lnTo>
                    <a:pt x="36401" y="36401"/>
                  </a:lnTo>
                  <a:lnTo>
                    <a:pt x="9765" y="75920"/>
                  </a:lnTo>
                  <a:lnTo>
                    <a:pt x="0" y="124333"/>
                  </a:lnTo>
                  <a:lnTo>
                    <a:pt x="0" y="1119251"/>
                  </a:lnTo>
                  <a:lnTo>
                    <a:pt x="9765" y="1167663"/>
                  </a:lnTo>
                  <a:lnTo>
                    <a:pt x="36401" y="1207182"/>
                  </a:lnTo>
                  <a:lnTo>
                    <a:pt x="75920" y="1233818"/>
                  </a:lnTo>
                  <a:lnTo>
                    <a:pt x="124332" y="1243584"/>
                  </a:lnTo>
                  <a:lnTo>
                    <a:pt x="1948306" y="1243584"/>
                  </a:lnTo>
                  <a:lnTo>
                    <a:pt x="1996719" y="1233818"/>
                  </a:lnTo>
                  <a:lnTo>
                    <a:pt x="2036238" y="1207182"/>
                  </a:lnTo>
                  <a:lnTo>
                    <a:pt x="2062874" y="1167663"/>
                  </a:lnTo>
                  <a:lnTo>
                    <a:pt x="2072639" y="1119251"/>
                  </a:lnTo>
                  <a:lnTo>
                    <a:pt x="2072639" y="124333"/>
                  </a:lnTo>
                  <a:lnTo>
                    <a:pt x="2062874" y="75920"/>
                  </a:lnTo>
                  <a:lnTo>
                    <a:pt x="2036238" y="36401"/>
                  </a:lnTo>
                  <a:lnTo>
                    <a:pt x="1996719" y="9765"/>
                  </a:lnTo>
                  <a:lnTo>
                    <a:pt x="1948306" y="0"/>
                  </a:lnTo>
                  <a:close/>
                </a:path>
              </a:pathLst>
            </a:custGeom>
            <a:solidFill>
              <a:srgbClr val="0957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815071" y="1825751"/>
              <a:ext cx="2072639" cy="1243965"/>
            </a:xfrm>
            <a:custGeom>
              <a:avLst/>
              <a:gdLst/>
              <a:ahLst/>
              <a:cxnLst/>
              <a:rect l="l" t="t" r="r" b="b"/>
              <a:pathLst>
                <a:path w="2072640" h="1243964">
                  <a:moveTo>
                    <a:pt x="0" y="124333"/>
                  </a:moveTo>
                  <a:lnTo>
                    <a:pt x="9765" y="75920"/>
                  </a:lnTo>
                  <a:lnTo>
                    <a:pt x="36401" y="36401"/>
                  </a:lnTo>
                  <a:lnTo>
                    <a:pt x="75920" y="9765"/>
                  </a:lnTo>
                  <a:lnTo>
                    <a:pt x="124332" y="0"/>
                  </a:lnTo>
                  <a:lnTo>
                    <a:pt x="1948306" y="0"/>
                  </a:lnTo>
                  <a:lnTo>
                    <a:pt x="1996719" y="9765"/>
                  </a:lnTo>
                  <a:lnTo>
                    <a:pt x="2036238" y="36401"/>
                  </a:lnTo>
                  <a:lnTo>
                    <a:pt x="2062874" y="75920"/>
                  </a:lnTo>
                  <a:lnTo>
                    <a:pt x="2072639" y="124333"/>
                  </a:lnTo>
                  <a:lnTo>
                    <a:pt x="2072639" y="1119251"/>
                  </a:lnTo>
                  <a:lnTo>
                    <a:pt x="2062874" y="1167663"/>
                  </a:lnTo>
                  <a:lnTo>
                    <a:pt x="2036238" y="1207182"/>
                  </a:lnTo>
                  <a:lnTo>
                    <a:pt x="1996719" y="1233818"/>
                  </a:lnTo>
                  <a:lnTo>
                    <a:pt x="1948306" y="1243584"/>
                  </a:lnTo>
                  <a:lnTo>
                    <a:pt x="124332" y="1243584"/>
                  </a:lnTo>
                  <a:lnTo>
                    <a:pt x="75920" y="1233818"/>
                  </a:lnTo>
                  <a:lnTo>
                    <a:pt x="36401" y="1207182"/>
                  </a:lnTo>
                  <a:lnTo>
                    <a:pt x="9765" y="1167663"/>
                  </a:lnTo>
                  <a:lnTo>
                    <a:pt x="0" y="1119251"/>
                  </a:lnTo>
                  <a:lnTo>
                    <a:pt x="0" y="12433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8223631" y="2063876"/>
            <a:ext cx="1257935" cy="69850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78435" marR="5080" indent="-166370">
              <a:lnSpc>
                <a:spcPts val="2540"/>
              </a:lnSpc>
              <a:spcBef>
                <a:spcPts val="370"/>
              </a:spcBef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7.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Medical Schools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7808721" y="3373882"/>
            <a:ext cx="2085339" cy="1859914"/>
            <a:chOff x="7808721" y="3373882"/>
            <a:chExt cx="2085339" cy="1859914"/>
          </a:xfrm>
        </p:grpSpPr>
        <p:sp>
          <p:nvSpPr>
            <p:cNvPr id="38" name="object 38"/>
            <p:cNvSpPr/>
            <p:nvPr/>
          </p:nvSpPr>
          <p:spPr>
            <a:xfrm>
              <a:off x="8139683" y="3686556"/>
              <a:ext cx="187960" cy="1546860"/>
            </a:xfrm>
            <a:custGeom>
              <a:avLst/>
              <a:gdLst/>
              <a:ahLst/>
              <a:cxnLst/>
              <a:rect l="l" t="t" r="r" b="b"/>
              <a:pathLst>
                <a:path w="187959" h="1546860">
                  <a:moveTo>
                    <a:pt x="187451" y="0"/>
                  </a:moveTo>
                  <a:lnTo>
                    <a:pt x="0" y="0"/>
                  </a:lnTo>
                  <a:lnTo>
                    <a:pt x="0" y="1546860"/>
                  </a:lnTo>
                  <a:lnTo>
                    <a:pt x="187451" y="1546860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9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815071" y="3380232"/>
              <a:ext cx="2072639" cy="1242060"/>
            </a:xfrm>
            <a:custGeom>
              <a:avLst/>
              <a:gdLst/>
              <a:ahLst/>
              <a:cxnLst/>
              <a:rect l="l" t="t" r="r" b="b"/>
              <a:pathLst>
                <a:path w="2072640" h="1242060">
                  <a:moveTo>
                    <a:pt x="1948433" y="0"/>
                  </a:moveTo>
                  <a:lnTo>
                    <a:pt x="124205" y="0"/>
                  </a:lnTo>
                  <a:lnTo>
                    <a:pt x="75866" y="9763"/>
                  </a:lnTo>
                  <a:lnTo>
                    <a:pt x="36385" y="36385"/>
                  </a:lnTo>
                  <a:lnTo>
                    <a:pt x="9763" y="75866"/>
                  </a:lnTo>
                  <a:lnTo>
                    <a:pt x="0" y="124205"/>
                  </a:lnTo>
                  <a:lnTo>
                    <a:pt x="0" y="1117853"/>
                  </a:lnTo>
                  <a:lnTo>
                    <a:pt x="9763" y="1166193"/>
                  </a:lnTo>
                  <a:lnTo>
                    <a:pt x="36385" y="1205674"/>
                  </a:lnTo>
                  <a:lnTo>
                    <a:pt x="75866" y="1232296"/>
                  </a:lnTo>
                  <a:lnTo>
                    <a:pt x="124205" y="1242059"/>
                  </a:lnTo>
                  <a:lnTo>
                    <a:pt x="1948433" y="1242059"/>
                  </a:lnTo>
                  <a:lnTo>
                    <a:pt x="1996773" y="1232296"/>
                  </a:lnTo>
                  <a:lnTo>
                    <a:pt x="2036254" y="1205674"/>
                  </a:lnTo>
                  <a:lnTo>
                    <a:pt x="2062876" y="1166193"/>
                  </a:lnTo>
                  <a:lnTo>
                    <a:pt x="2072639" y="1117853"/>
                  </a:lnTo>
                  <a:lnTo>
                    <a:pt x="2072639" y="124205"/>
                  </a:lnTo>
                  <a:lnTo>
                    <a:pt x="2062876" y="75866"/>
                  </a:lnTo>
                  <a:lnTo>
                    <a:pt x="2036254" y="36385"/>
                  </a:lnTo>
                  <a:lnTo>
                    <a:pt x="1996773" y="9763"/>
                  </a:lnTo>
                  <a:lnTo>
                    <a:pt x="1948433" y="0"/>
                  </a:lnTo>
                  <a:close/>
                </a:path>
              </a:pathLst>
            </a:custGeom>
            <a:solidFill>
              <a:srgbClr val="047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815071" y="3380232"/>
              <a:ext cx="2072639" cy="1242060"/>
            </a:xfrm>
            <a:custGeom>
              <a:avLst/>
              <a:gdLst/>
              <a:ahLst/>
              <a:cxnLst/>
              <a:rect l="l" t="t" r="r" b="b"/>
              <a:pathLst>
                <a:path w="2072640" h="1242060">
                  <a:moveTo>
                    <a:pt x="0" y="124205"/>
                  </a:moveTo>
                  <a:lnTo>
                    <a:pt x="9763" y="75866"/>
                  </a:lnTo>
                  <a:lnTo>
                    <a:pt x="36385" y="36385"/>
                  </a:lnTo>
                  <a:lnTo>
                    <a:pt x="75866" y="9763"/>
                  </a:lnTo>
                  <a:lnTo>
                    <a:pt x="124205" y="0"/>
                  </a:lnTo>
                  <a:lnTo>
                    <a:pt x="1948433" y="0"/>
                  </a:lnTo>
                  <a:lnTo>
                    <a:pt x="1996773" y="9763"/>
                  </a:lnTo>
                  <a:lnTo>
                    <a:pt x="2036254" y="36385"/>
                  </a:lnTo>
                  <a:lnTo>
                    <a:pt x="2062876" y="75866"/>
                  </a:lnTo>
                  <a:lnTo>
                    <a:pt x="2072639" y="124205"/>
                  </a:lnTo>
                  <a:lnTo>
                    <a:pt x="2072639" y="1117853"/>
                  </a:lnTo>
                  <a:lnTo>
                    <a:pt x="2062876" y="1166193"/>
                  </a:lnTo>
                  <a:lnTo>
                    <a:pt x="2036254" y="1205674"/>
                  </a:lnTo>
                  <a:lnTo>
                    <a:pt x="1996773" y="1232296"/>
                  </a:lnTo>
                  <a:lnTo>
                    <a:pt x="1948433" y="1242059"/>
                  </a:lnTo>
                  <a:lnTo>
                    <a:pt x="124205" y="1242059"/>
                  </a:lnTo>
                  <a:lnTo>
                    <a:pt x="75866" y="1232296"/>
                  </a:lnTo>
                  <a:lnTo>
                    <a:pt x="36385" y="1205674"/>
                  </a:lnTo>
                  <a:lnTo>
                    <a:pt x="9763" y="1166193"/>
                  </a:lnTo>
                  <a:lnTo>
                    <a:pt x="0" y="1117853"/>
                  </a:lnTo>
                  <a:lnTo>
                    <a:pt x="0" y="12420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8321167" y="3778758"/>
            <a:ext cx="106299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8.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Essays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7808721" y="4926838"/>
            <a:ext cx="2085339" cy="1256665"/>
            <a:chOff x="7808721" y="4926838"/>
            <a:chExt cx="2085339" cy="1256665"/>
          </a:xfrm>
        </p:grpSpPr>
        <p:sp>
          <p:nvSpPr>
            <p:cNvPr id="43" name="object 43"/>
            <p:cNvSpPr/>
            <p:nvPr/>
          </p:nvSpPr>
          <p:spPr>
            <a:xfrm>
              <a:off x="7815071" y="4933188"/>
              <a:ext cx="2072639" cy="1243965"/>
            </a:xfrm>
            <a:custGeom>
              <a:avLst/>
              <a:gdLst/>
              <a:ahLst/>
              <a:cxnLst/>
              <a:rect l="l" t="t" r="r" b="b"/>
              <a:pathLst>
                <a:path w="2072640" h="1243964">
                  <a:moveTo>
                    <a:pt x="1948306" y="0"/>
                  </a:moveTo>
                  <a:lnTo>
                    <a:pt x="124332" y="0"/>
                  </a:lnTo>
                  <a:lnTo>
                    <a:pt x="75920" y="9765"/>
                  </a:lnTo>
                  <a:lnTo>
                    <a:pt x="36401" y="36401"/>
                  </a:lnTo>
                  <a:lnTo>
                    <a:pt x="9765" y="75920"/>
                  </a:lnTo>
                  <a:lnTo>
                    <a:pt x="0" y="124332"/>
                  </a:lnTo>
                  <a:lnTo>
                    <a:pt x="0" y="1119225"/>
                  </a:lnTo>
                  <a:lnTo>
                    <a:pt x="9765" y="1167631"/>
                  </a:lnTo>
                  <a:lnTo>
                    <a:pt x="36401" y="1207160"/>
                  </a:lnTo>
                  <a:lnTo>
                    <a:pt x="75920" y="1233811"/>
                  </a:lnTo>
                  <a:lnTo>
                    <a:pt x="124332" y="1243584"/>
                  </a:lnTo>
                  <a:lnTo>
                    <a:pt x="1948306" y="1243584"/>
                  </a:lnTo>
                  <a:lnTo>
                    <a:pt x="1996719" y="1233811"/>
                  </a:lnTo>
                  <a:lnTo>
                    <a:pt x="2036238" y="1207160"/>
                  </a:lnTo>
                  <a:lnTo>
                    <a:pt x="2062874" y="1167631"/>
                  </a:lnTo>
                  <a:lnTo>
                    <a:pt x="2072639" y="1119225"/>
                  </a:lnTo>
                  <a:lnTo>
                    <a:pt x="2072639" y="124332"/>
                  </a:lnTo>
                  <a:lnTo>
                    <a:pt x="2062874" y="75920"/>
                  </a:lnTo>
                  <a:lnTo>
                    <a:pt x="2036238" y="36401"/>
                  </a:lnTo>
                  <a:lnTo>
                    <a:pt x="1996719" y="9765"/>
                  </a:lnTo>
                  <a:lnTo>
                    <a:pt x="1948306" y="0"/>
                  </a:lnTo>
                  <a:close/>
                </a:path>
              </a:pathLst>
            </a:custGeom>
            <a:solidFill>
              <a:srgbClr val="009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815071" y="4933188"/>
              <a:ext cx="2072639" cy="1243965"/>
            </a:xfrm>
            <a:custGeom>
              <a:avLst/>
              <a:gdLst/>
              <a:ahLst/>
              <a:cxnLst/>
              <a:rect l="l" t="t" r="r" b="b"/>
              <a:pathLst>
                <a:path w="2072640" h="1243964">
                  <a:moveTo>
                    <a:pt x="0" y="124332"/>
                  </a:moveTo>
                  <a:lnTo>
                    <a:pt x="9765" y="75920"/>
                  </a:lnTo>
                  <a:lnTo>
                    <a:pt x="36401" y="36401"/>
                  </a:lnTo>
                  <a:lnTo>
                    <a:pt x="75920" y="9765"/>
                  </a:lnTo>
                  <a:lnTo>
                    <a:pt x="124332" y="0"/>
                  </a:lnTo>
                  <a:lnTo>
                    <a:pt x="1948306" y="0"/>
                  </a:lnTo>
                  <a:lnTo>
                    <a:pt x="1996719" y="9765"/>
                  </a:lnTo>
                  <a:lnTo>
                    <a:pt x="2036238" y="36401"/>
                  </a:lnTo>
                  <a:lnTo>
                    <a:pt x="2062874" y="75920"/>
                  </a:lnTo>
                  <a:lnTo>
                    <a:pt x="2072639" y="124332"/>
                  </a:lnTo>
                  <a:lnTo>
                    <a:pt x="2072639" y="1119225"/>
                  </a:lnTo>
                  <a:lnTo>
                    <a:pt x="2062874" y="1167631"/>
                  </a:lnTo>
                  <a:lnTo>
                    <a:pt x="2036238" y="1207160"/>
                  </a:lnTo>
                  <a:lnTo>
                    <a:pt x="1996719" y="1233811"/>
                  </a:lnTo>
                  <a:lnTo>
                    <a:pt x="1948306" y="1243584"/>
                  </a:lnTo>
                  <a:lnTo>
                    <a:pt x="124332" y="1243584"/>
                  </a:lnTo>
                  <a:lnTo>
                    <a:pt x="75920" y="1233811"/>
                  </a:lnTo>
                  <a:lnTo>
                    <a:pt x="36401" y="1207160"/>
                  </a:lnTo>
                  <a:lnTo>
                    <a:pt x="9765" y="1167631"/>
                  </a:lnTo>
                  <a:lnTo>
                    <a:pt x="0" y="1119225"/>
                  </a:lnTo>
                  <a:lnTo>
                    <a:pt x="0" y="12433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8066658" y="5011928"/>
            <a:ext cx="1570355" cy="1018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ts val="2645"/>
              </a:lnSpc>
              <a:spcBef>
                <a:spcPts val="100"/>
              </a:spcBef>
            </a:pPr>
            <a:r>
              <a:rPr sz="2300" spc="-25" dirty="0">
                <a:solidFill>
                  <a:srgbClr val="FFFFFF"/>
                </a:solidFill>
                <a:latin typeface="Calibri"/>
                <a:cs typeface="Calibri"/>
              </a:rPr>
              <a:t>9.</a:t>
            </a:r>
            <a:endParaRPr sz="2300">
              <a:latin typeface="Calibri"/>
              <a:cs typeface="Calibri"/>
            </a:endParaRPr>
          </a:p>
          <a:p>
            <a:pPr marL="12700" marR="5080" algn="ctr">
              <a:lnSpc>
                <a:spcPts val="2520"/>
              </a:lnSpc>
              <a:spcBef>
                <a:spcPts val="170"/>
              </a:spcBef>
            </a:pPr>
            <a:r>
              <a:rPr sz="2300" spc="-20" dirty="0">
                <a:solidFill>
                  <a:srgbClr val="FFFFFF"/>
                </a:solidFill>
                <a:latin typeface="Calibri"/>
                <a:cs typeface="Calibri"/>
              </a:rPr>
              <a:t>Standardized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Tests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ftr" sz="quarter" idx="5"/>
          </p:nvPr>
        </p:nvSpPr>
        <p:spPr>
          <a:xfrm>
            <a:off x="115925" y="6646488"/>
            <a:ext cx="202565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800" b="0" i="0">
                <a:solidFill>
                  <a:srgbClr val="0A518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/>
              <a:t>©</a:t>
            </a:r>
            <a:r>
              <a:rPr lang="en-US" spc="-25"/>
              <a:t> </a:t>
            </a:r>
            <a:r>
              <a:rPr lang="en-US"/>
              <a:t>Association</a:t>
            </a:r>
            <a:r>
              <a:rPr lang="en-US" spc="-35"/>
              <a:t> </a:t>
            </a:r>
            <a:r>
              <a:rPr lang="en-US"/>
              <a:t>of</a:t>
            </a:r>
            <a:r>
              <a:rPr lang="en-US" spc="-10"/>
              <a:t> </a:t>
            </a:r>
            <a:r>
              <a:rPr lang="en-US"/>
              <a:t>American</a:t>
            </a:r>
            <a:r>
              <a:rPr lang="en-US" spc="-35"/>
              <a:t> </a:t>
            </a:r>
            <a:r>
              <a:rPr lang="en-US"/>
              <a:t>Medical</a:t>
            </a:r>
            <a:r>
              <a:rPr lang="en-US" spc="-5"/>
              <a:t> </a:t>
            </a:r>
            <a:r>
              <a:rPr lang="en-US" spc="-10"/>
              <a:t>Colleges</a:t>
            </a:r>
            <a:endParaRPr spc="-1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105"/>
              </a:spcBef>
            </a:pPr>
            <a:r>
              <a:rPr dirty="0"/>
              <a:t>2024</a:t>
            </a:r>
            <a:r>
              <a:rPr spc="-165" dirty="0"/>
              <a:t> </a:t>
            </a:r>
            <a:r>
              <a:rPr dirty="0"/>
              <a:t>AMCAS</a:t>
            </a:r>
            <a:r>
              <a:rPr spc="-180" dirty="0"/>
              <a:t> </a:t>
            </a:r>
            <a:r>
              <a:rPr dirty="0"/>
              <a:t>Application </a:t>
            </a:r>
            <a:r>
              <a:rPr spc="-10" dirty="0"/>
              <a:t>Changes</a:t>
            </a:r>
          </a:p>
        </p:txBody>
      </p:sp>
      <p:sp>
        <p:nvSpPr>
          <p:cNvPr id="3" name="object 3"/>
          <p:cNvSpPr/>
          <p:nvPr/>
        </p:nvSpPr>
        <p:spPr>
          <a:xfrm>
            <a:off x="2264664" y="2023872"/>
            <a:ext cx="3750945" cy="1172210"/>
          </a:xfrm>
          <a:custGeom>
            <a:avLst/>
            <a:gdLst/>
            <a:ahLst/>
            <a:cxnLst/>
            <a:rect l="l" t="t" r="r" b="b"/>
            <a:pathLst>
              <a:path w="3750945" h="1172210">
                <a:moveTo>
                  <a:pt x="0" y="1171955"/>
                </a:moveTo>
                <a:lnTo>
                  <a:pt x="3750564" y="1171955"/>
                </a:lnTo>
                <a:lnTo>
                  <a:pt x="3750564" y="0"/>
                </a:lnTo>
                <a:lnTo>
                  <a:pt x="0" y="0"/>
                </a:lnTo>
                <a:lnTo>
                  <a:pt x="0" y="1171955"/>
                </a:lnTo>
                <a:close/>
              </a:path>
            </a:pathLst>
          </a:custGeom>
          <a:ln w="6350">
            <a:solidFill>
              <a:srgbClr val="0092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45714" y="2114524"/>
            <a:ext cx="2640330" cy="9067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400" b="1" dirty="0">
                <a:solidFill>
                  <a:srgbClr val="00396E"/>
                </a:solidFill>
                <a:latin typeface="Arial"/>
                <a:cs typeface="Arial"/>
              </a:rPr>
              <a:t>New</a:t>
            </a:r>
            <a:r>
              <a:rPr sz="1400" b="1" spc="-40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396E"/>
                </a:solidFill>
                <a:latin typeface="Arial"/>
                <a:cs typeface="Arial"/>
              </a:rPr>
              <a:t>Experience</a:t>
            </a:r>
            <a:r>
              <a:rPr sz="1400" b="1" spc="-40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396E"/>
                </a:solidFill>
                <a:latin typeface="Arial"/>
                <a:cs typeface="Arial"/>
              </a:rPr>
              <a:t>Type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450"/>
              </a:lnSpc>
              <a:spcBef>
                <a:spcPts val="575"/>
              </a:spcBef>
            </a:pPr>
            <a:r>
              <a:rPr sz="1400" dirty="0">
                <a:solidFill>
                  <a:srgbClr val="00396E"/>
                </a:solidFill>
                <a:latin typeface="Arial"/>
                <a:cs typeface="Arial"/>
              </a:rPr>
              <a:t>“Social</a:t>
            </a:r>
            <a:r>
              <a:rPr sz="1400" spc="-50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96E"/>
                </a:solidFill>
                <a:latin typeface="Arial"/>
                <a:cs typeface="Arial"/>
              </a:rPr>
              <a:t>Justice/Advocacy”</a:t>
            </a:r>
            <a:r>
              <a:rPr sz="1400" spc="-50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96E"/>
                </a:solidFill>
                <a:latin typeface="Arial"/>
                <a:cs typeface="Arial"/>
              </a:rPr>
              <a:t>in</a:t>
            </a:r>
            <a:r>
              <a:rPr sz="1400" spc="-40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00396E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00396E"/>
                </a:solidFill>
                <a:latin typeface="Arial"/>
                <a:cs typeface="Arial"/>
              </a:rPr>
              <a:t>AMCAS</a:t>
            </a:r>
            <a:r>
              <a:rPr sz="1400" spc="-15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96E"/>
                </a:solidFill>
                <a:latin typeface="Arial"/>
                <a:cs typeface="Arial"/>
              </a:rPr>
              <a:t>Web</a:t>
            </a:r>
            <a:r>
              <a:rPr sz="1400" spc="-105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96E"/>
                </a:solidFill>
                <a:latin typeface="Arial"/>
                <a:cs typeface="Arial"/>
              </a:rPr>
              <a:t>App</a:t>
            </a:r>
            <a:r>
              <a:rPr sz="1400" spc="-10" dirty="0">
                <a:solidFill>
                  <a:srgbClr val="00396E"/>
                </a:solidFill>
                <a:latin typeface="Arial"/>
                <a:cs typeface="Arial"/>
              </a:rPr>
              <a:t> Work/Activities section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101342" y="1848357"/>
            <a:ext cx="833119" cy="1244600"/>
            <a:chOff x="2101342" y="1848357"/>
            <a:chExt cx="833119" cy="12446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09669" y="2625051"/>
              <a:ext cx="217934" cy="761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07691" y="2358574"/>
              <a:ext cx="221985" cy="7613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107691" y="1965203"/>
              <a:ext cx="820419" cy="1015365"/>
            </a:xfrm>
            <a:custGeom>
              <a:avLst/>
              <a:gdLst/>
              <a:ahLst/>
              <a:cxnLst/>
              <a:rect l="l" t="t" r="r" b="b"/>
              <a:pathLst>
                <a:path w="820419" h="1015364">
                  <a:moveTo>
                    <a:pt x="715975" y="939015"/>
                  </a:moveTo>
                  <a:lnTo>
                    <a:pt x="107987" y="939015"/>
                  </a:lnTo>
                  <a:lnTo>
                    <a:pt x="107988" y="1015151"/>
                  </a:lnTo>
                  <a:lnTo>
                    <a:pt x="715975" y="1015151"/>
                  </a:lnTo>
                  <a:lnTo>
                    <a:pt x="715975" y="939015"/>
                  </a:lnTo>
                  <a:close/>
                </a:path>
                <a:path w="820419" h="1015364">
                  <a:moveTo>
                    <a:pt x="539912" y="888257"/>
                  </a:moveTo>
                  <a:lnTo>
                    <a:pt x="285317" y="888257"/>
                  </a:lnTo>
                  <a:lnTo>
                    <a:pt x="259984" y="913636"/>
                  </a:lnTo>
                  <a:lnTo>
                    <a:pt x="259984" y="939015"/>
                  </a:lnTo>
                  <a:lnTo>
                    <a:pt x="565245" y="939015"/>
                  </a:lnTo>
                  <a:lnTo>
                    <a:pt x="565245" y="913636"/>
                  </a:lnTo>
                  <a:lnTo>
                    <a:pt x="563234" y="903770"/>
                  </a:lnTo>
                  <a:lnTo>
                    <a:pt x="557803" y="895712"/>
                  </a:lnTo>
                  <a:lnTo>
                    <a:pt x="549760" y="890272"/>
                  </a:lnTo>
                  <a:lnTo>
                    <a:pt x="539912" y="888257"/>
                  </a:lnTo>
                  <a:close/>
                </a:path>
                <a:path w="820419" h="1015364">
                  <a:moveTo>
                    <a:pt x="309100" y="102509"/>
                  </a:moveTo>
                  <a:lnTo>
                    <a:pt x="109550" y="102509"/>
                  </a:lnTo>
                  <a:lnTo>
                    <a:pt x="338516" y="197045"/>
                  </a:lnTo>
                  <a:lnTo>
                    <a:pt x="343790" y="211136"/>
                  </a:lnTo>
                  <a:lnTo>
                    <a:pt x="351634" y="223805"/>
                  </a:lnTo>
                  <a:lnTo>
                    <a:pt x="361785" y="234707"/>
                  </a:lnTo>
                  <a:lnTo>
                    <a:pt x="373982" y="243498"/>
                  </a:lnTo>
                  <a:lnTo>
                    <a:pt x="373982" y="888257"/>
                  </a:lnTo>
                  <a:lnTo>
                    <a:pt x="449981" y="888257"/>
                  </a:lnTo>
                  <a:lnTo>
                    <a:pt x="449980" y="243498"/>
                  </a:lnTo>
                  <a:lnTo>
                    <a:pt x="450434" y="243213"/>
                  </a:lnTo>
                  <a:lnTo>
                    <a:pt x="649928" y="243213"/>
                  </a:lnTo>
                  <a:lnTo>
                    <a:pt x="552554" y="203030"/>
                  </a:lnTo>
                  <a:lnTo>
                    <a:pt x="411981" y="203030"/>
                  </a:lnTo>
                  <a:lnTo>
                    <a:pt x="402118" y="201036"/>
                  </a:lnTo>
                  <a:lnTo>
                    <a:pt x="394066" y="195599"/>
                  </a:lnTo>
                  <a:lnTo>
                    <a:pt x="388638" y="187532"/>
                  </a:lnTo>
                  <a:lnTo>
                    <a:pt x="386648" y="177651"/>
                  </a:lnTo>
                  <a:lnTo>
                    <a:pt x="388638" y="167775"/>
                  </a:lnTo>
                  <a:lnTo>
                    <a:pt x="394066" y="159707"/>
                  </a:lnTo>
                  <a:lnTo>
                    <a:pt x="402118" y="154267"/>
                  </a:lnTo>
                  <a:lnTo>
                    <a:pt x="411981" y="152272"/>
                  </a:lnTo>
                  <a:lnTo>
                    <a:pt x="483100" y="152272"/>
                  </a:lnTo>
                  <a:lnTo>
                    <a:pt x="477459" y="139100"/>
                  </a:lnTo>
                  <a:lnTo>
                    <a:pt x="465593" y="123796"/>
                  </a:lnTo>
                  <a:lnTo>
                    <a:pt x="464722" y="123129"/>
                  </a:lnTo>
                  <a:lnTo>
                    <a:pt x="359046" y="123129"/>
                  </a:lnTo>
                  <a:lnTo>
                    <a:pt x="309100" y="102509"/>
                  </a:lnTo>
                  <a:close/>
                </a:path>
                <a:path w="820419" h="1015364">
                  <a:moveTo>
                    <a:pt x="649928" y="243213"/>
                  </a:moveTo>
                  <a:lnTo>
                    <a:pt x="450434" y="243213"/>
                  </a:lnTo>
                  <a:lnTo>
                    <a:pt x="718339" y="353791"/>
                  </a:lnTo>
                  <a:lnTo>
                    <a:pt x="648991" y="621780"/>
                  </a:lnTo>
                  <a:lnTo>
                    <a:pt x="701335" y="621780"/>
                  </a:lnTo>
                  <a:lnTo>
                    <a:pt x="753974" y="418369"/>
                  </a:lnTo>
                  <a:lnTo>
                    <a:pt x="806348" y="418369"/>
                  </a:lnTo>
                  <a:lnTo>
                    <a:pt x="794507" y="372624"/>
                  </a:lnTo>
                  <a:lnTo>
                    <a:pt x="806869" y="364002"/>
                  </a:lnTo>
                  <a:lnTo>
                    <a:pt x="814701" y="351723"/>
                  </a:lnTo>
                  <a:lnTo>
                    <a:pt x="805973" y="310615"/>
                  </a:lnTo>
                  <a:lnTo>
                    <a:pt x="793810" y="302589"/>
                  </a:lnTo>
                  <a:lnTo>
                    <a:pt x="649928" y="243213"/>
                  </a:lnTo>
                  <a:close/>
                </a:path>
                <a:path w="820419" h="1015364">
                  <a:moveTo>
                    <a:pt x="806348" y="418369"/>
                  </a:moveTo>
                  <a:lnTo>
                    <a:pt x="753974" y="418369"/>
                  </a:lnTo>
                  <a:lnTo>
                    <a:pt x="806614" y="621780"/>
                  </a:lnTo>
                  <a:lnTo>
                    <a:pt x="819911" y="621780"/>
                  </a:lnTo>
                  <a:lnTo>
                    <a:pt x="819911" y="470770"/>
                  </a:lnTo>
                  <a:lnTo>
                    <a:pt x="806348" y="418369"/>
                  </a:lnTo>
                  <a:close/>
                </a:path>
                <a:path w="820419" h="1015364">
                  <a:moveTo>
                    <a:pt x="52827" y="436"/>
                  </a:moveTo>
                  <a:lnTo>
                    <a:pt x="38652" y="3806"/>
                  </a:lnTo>
                  <a:lnTo>
                    <a:pt x="26769" y="12253"/>
                  </a:lnTo>
                  <a:lnTo>
                    <a:pt x="18753" y="25061"/>
                  </a:lnTo>
                  <a:lnTo>
                    <a:pt x="16311" y="39203"/>
                  </a:lnTo>
                  <a:lnTo>
                    <a:pt x="19096" y="52802"/>
                  </a:lnTo>
                  <a:lnTo>
                    <a:pt x="26551" y="64496"/>
                  </a:lnTo>
                  <a:lnTo>
                    <a:pt x="38122" y="72921"/>
                  </a:lnTo>
                  <a:lnTo>
                    <a:pt x="0" y="220151"/>
                  </a:lnTo>
                  <a:lnTo>
                    <a:pt x="0" y="355303"/>
                  </a:lnTo>
                  <a:lnTo>
                    <a:pt x="17349" y="355303"/>
                  </a:lnTo>
                  <a:lnTo>
                    <a:pt x="69988" y="151892"/>
                  </a:lnTo>
                  <a:lnTo>
                    <a:pt x="122330" y="151892"/>
                  </a:lnTo>
                  <a:lnTo>
                    <a:pt x="109550" y="102509"/>
                  </a:lnTo>
                  <a:lnTo>
                    <a:pt x="309100" y="102509"/>
                  </a:lnTo>
                  <a:lnTo>
                    <a:pt x="67719" y="2855"/>
                  </a:lnTo>
                  <a:lnTo>
                    <a:pt x="52827" y="436"/>
                  </a:lnTo>
                  <a:close/>
                </a:path>
                <a:path w="820419" h="1015364">
                  <a:moveTo>
                    <a:pt x="122330" y="151892"/>
                  </a:moveTo>
                  <a:lnTo>
                    <a:pt x="69988" y="151892"/>
                  </a:lnTo>
                  <a:lnTo>
                    <a:pt x="122628" y="355303"/>
                  </a:lnTo>
                  <a:lnTo>
                    <a:pt x="174972" y="355303"/>
                  </a:lnTo>
                  <a:lnTo>
                    <a:pt x="122330" y="151892"/>
                  </a:lnTo>
                  <a:close/>
                </a:path>
                <a:path w="820419" h="1015364">
                  <a:moveTo>
                    <a:pt x="483100" y="152272"/>
                  </a:moveTo>
                  <a:lnTo>
                    <a:pt x="411981" y="152272"/>
                  </a:lnTo>
                  <a:lnTo>
                    <a:pt x="421844" y="154267"/>
                  </a:lnTo>
                  <a:lnTo>
                    <a:pt x="429896" y="159707"/>
                  </a:lnTo>
                  <a:lnTo>
                    <a:pt x="435324" y="167775"/>
                  </a:lnTo>
                  <a:lnTo>
                    <a:pt x="437314" y="177651"/>
                  </a:lnTo>
                  <a:lnTo>
                    <a:pt x="435324" y="187532"/>
                  </a:lnTo>
                  <a:lnTo>
                    <a:pt x="429896" y="195599"/>
                  </a:lnTo>
                  <a:lnTo>
                    <a:pt x="421844" y="201036"/>
                  </a:lnTo>
                  <a:lnTo>
                    <a:pt x="411981" y="203030"/>
                  </a:lnTo>
                  <a:lnTo>
                    <a:pt x="552554" y="203030"/>
                  </a:lnTo>
                  <a:lnTo>
                    <a:pt x="487980" y="176382"/>
                  </a:lnTo>
                  <a:lnTo>
                    <a:pt x="485085" y="156909"/>
                  </a:lnTo>
                  <a:lnTo>
                    <a:pt x="483100" y="152272"/>
                  </a:lnTo>
                  <a:close/>
                </a:path>
                <a:path w="820419" h="1015364">
                  <a:moveTo>
                    <a:pt x="411981" y="0"/>
                  </a:moveTo>
                  <a:lnTo>
                    <a:pt x="376968" y="23242"/>
                  </a:lnTo>
                  <a:lnTo>
                    <a:pt x="373945" y="111835"/>
                  </a:lnTo>
                  <a:lnTo>
                    <a:pt x="368557" y="114955"/>
                  </a:lnTo>
                  <a:lnTo>
                    <a:pt x="363543" y="118751"/>
                  </a:lnTo>
                  <a:lnTo>
                    <a:pt x="359046" y="123129"/>
                  </a:lnTo>
                  <a:lnTo>
                    <a:pt x="464722" y="123129"/>
                  </a:lnTo>
                  <a:lnTo>
                    <a:pt x="449980" y="111835"/>
                  </a:lnTo>
                  <a:lnTo>
                    <a:pt x="449980" y="38068"/>
                  </a:lnTo>
                  <a:lnTo>
                    <a:pt x="446994" y="23242"/>
                  </a:lnTo>
                  <a:lnTo>
                    <a:pt x="438850" y="11142"/>
                  </a:lnTo>
                  <a:lnTo>
                    <a:pt x="426771" y="2988"/>
                  </a:lnTo>
                  <a:lnTo>
                    <a:pt x="411981" y="0"/>
                  </a:lnTo>
                  <a:close/>
                </a:path>
              </a:pathLst>
            </a:custGeom>
            <a:solidFill>
              <a:srgbClr val="BBD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07692" y="1854707"/>
              <a:ext cx="820419" cy="1231900"/>
            </a:xfrm>
            <a:custGeom>
              <a:avLst/>
              <a:gdLst/>
              <a:ahLst/>
              <a:cxnLst/>
              <a:rect l="l" t="t" r="r" b="b"/>
              <a:pathLst>
                <a:path w="820419" h="1231900">
                  <a:moveTo>
                    <a:pt x="0" y="1231391"/>
                  </a:moveTo>
                  <a:lnTo>
                    <a:pt x="819912" y="1231391"/>
                  </a:lnTo>
                  <a:lnTo>
                    <a:pt x="819912" y="0"/>
                  </a:lnTo>
                  <a:lnTo>
                    <a:pt x="0" y="0"/>
                  </a:lnTo>
                  <a:lnTo>
                    <a:pt x="0" y="123139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6333744" y="2023872"/>
            <a:ext cx="3750945" cy="1172210"/>
          </a:xfrm>
          <a:custGeom>
            <a:avLst/>
            <a:gdLst/>
            <a:ahLst/>
            <a:cxnLst/>
            <a:rect l="l" t="t" r="r" b="b"/>
            <a:pathLst>
              <a:path w="3750945" h="1172210">
                <a:moveTo>
                  <a:pt x="0" y="1171955"/>
                </a:moveTo>
                <a:lnTo>
                  <a:pt x="3750563" y="1171955"/>
                </a:lnTo>
                <a:lnTo>
                  <a:pt x="3750563" y="0"/>
                </a:lnTo>
                <a:lnTo>
                  <a:pt x="0" y="0"/>
                </a:lnTo>
                <a:lnTo>
                  <a:pt x="0" y="1171955"/>
                </a:lnTo>
                <a:close/>
              </a:path>
            </a:pathLst>
          </a:custGeom>
          <a:ln w="6350">
            <a:solidFill>
              <a:srgbClr val="0092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115302" y="2022449"/>
            <a:ext cx="2658110" cy="109093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400" b="1" dirty="0">
                <a:solidFill>
                  <a:srgbClr val="00396E"/>
                </a:solidFill>
                <a:latin typeface="Arial"/>
                <a:cs typeface="Arial"/>
              </a:rPr>
              <a:t>Biographic</a:t>
            </a:r>
            <a:r>
              <a:rPr sz="1400" b="1" spc="-65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396E"/>
                </a:solidFill>
                <a:latin typeface="Arial"/>
                <a:cs typeface="Arial"/>
              </a:rPr>
              <a:t>Information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86500"/>
              </a:lnSpc>
              <a:spcBef>
                <a:spcPts val="560"/>
              </a:spcBef>
            </a:pPr>
            <a:r>
              <a:rPr sz="1400" dirty="0">
                <a:solidFill>
                  <a:srgbClr val="00396E"/>
                </a:solidFill>
                <a:latin typeface="Arial"/>
                <a:cs typeface="Arial"/>
              </a:rPr>
              <a:t>“Other</a:t>
            </a:r>
            <a:r>
              <a:rPr sz="1400" spc="-55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96E"/>
                </a:solidFill>
                <a:latin typeface="Arial"/>
                <a:cs typeface="Arial"/>
              </a:rPr>
              <a:t>Impactful</a:t>
            </a:r>
            <a:r>
              <a:rPr sz="1400" spc="-55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96E"/>
                </a:solidFill>
                <a:latin typeface="Arial"/>
                <a:cs typeface="Arial"/>
              </a:rPr>
              <a:t>Experiences”</a:t>
            </a:r>
            <a:r>
              <a:rPr sz="1400" spc="-50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00396E"/>
                </a:solidFill>
                <a:latin typeface="Arial"/>
                <a:cs typeface="Arial"/>
              </a:rPr>
              <a:t>is </a:t>
            </a:r>
            <a:r>
              <a:rPr sz="1400" dirty="0">
                <a:solidFill>
                  <a:srgbClr val="00396E"/>
                </a:solidFill>
                <a:latin typeface="Arial"/>
                <a:cs typeface="Arial"/>
              </a:rPr>
              <a:t>replacing</a:t>
            </a:r>
            <a:r>
              <a:rPr sz="1400" spc="-30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96E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96E"/>
                </a:solidFill>
                <a:latin typeface="Arial"/>
                <a:cs typeface="Arial"/>
              </a:rPr>
              <a:t>self-</a:t>
            </a:r>
            <a:r>
              <a:rPr sz="1400" spc="-10" dirty="0">
                <a:solidFill>
                  <a:srgbClr val="00396E"/>
                </a:solidFill>
                <a:latin typeface="Arial"/>
                <a:cs typeface="Arial"/>
              </a:rPr>
              <a:t>reported “Disadvantaged</a:t>
            </a:r>
            <a:r>
              <a:rPr sz="1400" spc="5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96E"/>
                </a:solidFill>
                <a:latin typeface="Arial"/>
                <a:cs typeface="Arial"/>
              </a:rPr>
              <a:t>Status”</a:t>
            </a:r>
            <a:r>
              <a:rPr sz="1400" spc="5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96E"/>
                </a:solidFill>
                <a:latin typeface="Arial"/>
                <a:cs typeface="Arial"/>
              </a:rPr>
              <a:t>question, </a:t>
            </a:r>
            <a:r>
              <a:rPr sz="1400" dirty="0">
                <a:solidFill>
                  <a:srgbClr val="00396E"/>
                </a:solidFill>
                <a:latin typeface="Arial"/>
                <a:cs typeface="Arial"/>
              </a:rPr>
              <a:t>including</a:t>
            </a:r>
            <a:r>
              <a:rPr sz="1400" spc="-40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96E"/>
                </a:solidFill>
                <a:latin typeface="Arial"/>
                <a:cs typeface="Arial"/>
              </a:rPr>
              <a:t>new</a:t>
            </a:r>
            <a:r>
              <a:rPr sz="1400" spc="-35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96E"/>
                </a:solidFill>
                <a:latin typeface="Arial"/>
                <a:cs typeface="Arial"/>
              </a:rPr>
              <a:t>help</a:t>
            </a:r>
            <a:r>
              <a:rPr sz="1400" spc="-30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00396E"/>
                </a:solidFill>
                <a:latin typeface="Arial"/>
                <a:cs typeface="Arial"/>
              </a:rPr>
              <a:t>text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170421" y="1848357"/>
            <a:ext cx="833119" cy="1244600"/>
            <a:chOff x="6170421" y="1848357"/>
            <a:chExt cx="833119" cy="1244600"/>
          </a:xfrm>
        </p:grpSpPr>
        <p:sp>
          <p:nvSpPr>
            <p:cNvPr id="13" name="object 13"/>
            <p:cNvSpPr/>
            <p:nvPr/>
          </p:nvSpPr>
          <p:spPr>
            <a:xfrm>
              <a:off x="6196088" y="1965210"/>
              <a:ext cx="785495" cy="1015365"/>
            </a:xfrm>
            <a:custGeom>
              <a:avLst/>
              <a:gdLst/>
              <a:ahLst/>
              <a:cxnLst/>
              <a:rect l="l" t="t" r="r" b="b"/>
              <a:pathLst>
                <a:path w="785495" h="1015364">
                  <a:moveTo>
                    <a:pt x="316661" y="367995"/>
                  </a:moveTo>
                  <a:lnTo>
                    <a:pt x="151993" y="367995"/>
                  </a:lnTo>
                  <a:lnTo>
                    <a:pt x="151993" y="418744"/>
                  </a:lnTo>
                  <a:lnTo>
                    <a:pt x="316661" y="418744"/>
                  </a:lnTo>
                  <a:lnTo>
                    <a:pt x="316661" y="367995"/>
                  </a:lnTo>
                  <a:close/>
                </a:path>
                <a:path w="785495" h="1015364">
                  <a:moveTo>
                    <a:pt x="633323" y="774052"/>
                  </a:moveTo>
                  <a:lnTo>
                    <a:pt x="151993" y="774052"/>
                  </a:lnTo>
                  <a:lnTo>
                    <a:pt x="151993" y="824814"/>
                  </a:lnTo>
                  <a:lnTo>
                    <a:pt x="633323" y="824814"/>
                  </a:lnTo>
                  <a:lnTo>
                    <a:pt x="633323" y="774052"/>
                  </a:lnTo>
                  <a:close/>
                </a:path>
                <a:path w="785495" h="1015364">
                  <a:moveTo>
                    <a:pt x="633323" y="672541"/>
                  </a:moveTo>
                  <a:lnTo>
                    <a:pt x="151993" y="672541"/>
                  </a:lnTo>
                  <a:lnTo>
                    <a:pt x="151993" y="723290"/>
                  </a:lnTo>
                  <a:lnTo>
                    <a:pt x="633323" y="723290"/>
                  </a:lnTo>
                  <a:lnTo>
                    <a:pt x="633323" y="672541"/>
                  </a:lnTo>
                  <a:close/>
                </a:path>
                <a:path w="785495" h="1015364">
                  <a:moveTo>
                    <a:pt x="633323" y="571017"/>
                  </a:moveTo>
                  <a:lnTo>
                    <a:pt x="151993" y="571017"/>
                  </a:lnTo>
                  <a:lnTo>
                    <a:pt x="151993" y="621779"/>
                  </a:lnTo>
                  <a:lnTo>
                    <a:pt x="633323" y="621779"/>
                  </a:lnTo>
                  <a:lnTo>
                    <a:pt x="633323" y="571017"/>
                  </a:lnTo>
                  <a:close/>
                </a:path>
                <a:path w="785495" h="1015364">
                  <a:moveTo>
                    <a:pt x="633323" y="469506"/>
                  </a:moveTo>
                  <a:lnTo>
                    <a:pt x="151993" y="469506"/>
                  </a:lnTo>
                  <a:lnTo>
                    <a:pt x="151993" y="520268"/>
                  </a:lnTo>
                  <a:lnTo>
                    <a:pt x="633323" y="520268"/>
                  </a:lnTo>
                  <a:lnTo>
                    <a:pt x="633323" y="469506"/>
                  </a:lnTo>
                  <a:close/>
                </a:path>
                <a:path w="785495" h="1015364">
                  <a:moveTo>
                    <a:pt x="785317" y="279171"/>
                  </a:moveTo>
                  <a:lnTo>
                    <a:pt x="770928" y="266471"/>
                  </a:lnTo>
                  <a:lnTo>
                    <a:pt x="709320" y="212166"/>
                  </a:lnTo>
                  <a:lnTo>
                    <a:pt x="709320" y="342607"/>
                  </a:lnTo>
                  <a:lnTo>
                    <a:pt x="709320" y="939012"/>
                  </a:lnTo>
                  <a:lnTo>
                    <a:pt x="75996" y="939012"/>
                  </a:lnTo>
                  <a:lnTo>
                    <a:pt x="75996" y="76136"/>
                  </a:lnTo>
                  <a:lnTo>
                    <a:pt x="392658" y="76136"/>
                  </a:lnTo>
                  <a:lnTo>
                    <a:pt x="392658" y="342607"/>
                  </a:lnTo>
                  <a:lnTo>
                    <a:pt x="709320" y="342607"/>
                  </a:lnTo>
                  <a:lnTo>
                    <a:pt x="709320" y="212166"/>
                  </a:lnTo>
                  <a:lnTo>
                    <a:pt x="626986" y="139585"/>
                  </a:lnTo>
                  <a:lnTo>
                    <a:pt x="626986" y="266471"/>
                  </a:lnTo>
                  <a:lnTo>
                    <a:pt x="468655" y="266471"/>
                  </a:lnTo>
                  <a:lnTo>
                    <a:pt x="468655" y="107861"/>
                  </a:lnTo>
                  <a:lnTo>
                    <a:pt x="626986" y="266471"/>
                  </a:lnTo>
                  <a:lnTo>
                    <a:pt x="626986" y="139585"/>
                  </a:lnTo>
                  <a:lnTo>
                    <a:pt x="591007" y="107861"/>
                  </a:lnTo>
                  <a:lnTo>
                    <a:pt x="555015" y="76136"/>
                  </a:lnTo>
                  <a:lnTo>
                    <a:pt x="468655" y="0"/>
                  </a:lnTo>
                  <a:lnTo>
                    <a:pt x="0" y="0"/>
                  </a:lnTo>
                  <a:lnTo>
                    <a:pt x="0" y="1015149"/>
                  </a:lnTo>
                  <a:lnTo>
                    <a:pt x="785317" y="1015149"/>
                  </a:lnTo>
                  <a:lnTo>
                    <a:pt x="785317" y="939012"/>
                  </a:lnTo>
                  <a:lnTo>
                    <a:pt x="785317" y="279171"/>
                  </a:lnTo>
                  <a:close/>
                </a:path>
              </a:pathLst>
            </a:custGeom>
            <a:solidFill>
              <a:srgbClr val="BAC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76771" y="1854707"/>
              <a:ext cx="820419" cy="1231900"/>
            </a:xfrm>
            <a:custGeom>
              <a:avLst/>
              <a:gdLst/>
              <a:ahLst/>
              <a:cxnLst/>
              <a:rect l="l" t="t" r="r" b="b"/>
              <a:pathLst>
                <a:path w="820420" h="1231900">
                  <a:moveTo>
                    <a:pt x="0" y="1231391"/>
                  </a:moveTo>
                  <a:lnTo>
                    <a:pt x="819912" y="1231391"/>
                  </a:lnTo>
                  <a:lnTo>
                    <a:pt x="819912" y="0"/>
                  </a:lnTo>
                  <a:lnTo>
                    <a:pt x="0" y="0"/>
                  </a:lnTo>
                  <a:lnTo>
                    <a:pt x="0" y="123139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2264664" y="3499103"/>
            <a:ext cx="3750945" cy="1173480"/>
          </a:xfrm>
          <a:custGeom>
            <a:avLst/>
            <a:gdLst/>
            <a:ahLst/>
            <a:cxnLst/>
            <a:rect l="l" t="t" r="r" b="b"/>
            <a:pathLst>
              <a:path w="3750945" h="1173479">
                <a:moveTo>
                  <a:pt x="0" y="1173480"/>
                </a:moveTo>
                <a:lnTo>
                  <a:pt x="3750564" y="1173480"/>
                </a:lnTo>
                <a:lnTo>
                  <a:pt x="3750564" y="0"/>
                </a:lnTo>
                <a:lnTo>
                  <a:pt x="0" y="0"/>
                </a:lnTo>
                <a:lnTo>
                  <a:pt x="0" y="1173480"/>
                </a:lnTo>
                <a:close/>
              </a:path>
            </a:pathLst>
          </a:custGeom>
          <a:ln w="6350">
            <a:solidFill>
              <a:srgbClr val="0092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045714" y="3589821"/>
            <a:ext cx="2783205" cy="907415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1400" b="1" spc="-10" dirty="0">
                <a:solidFill>
                  <a:srgbClr val="00396E"/>
                </a:solidFill>
                <a:latin typeface="Arial"/>
                <a:cs typeface="Arial"/>
              </a:rPr>
              <a:t>Institutional</a:t>
            </a:r>
            <a:r>
              <a:rPr sz="1400" b="1" spc="-5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396E"/>
                </a:solidFill>
                <a:latin typeface="Arial"/>
                <a:cs typeface="Arial"/>
              </a:rPr>
              <a:t>Actions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450"/>
              </a:lnSpc>
              <a:spcBef>
                <a:spcPts val="575"/>
              </a:spcBef>
            </a:pPr>
            <a:r>
              <a:rPr sz="1400" dirty="0">
                <a:solidFill>
                  <a:srgbClr val="00396E"/>
                </a:solidFill>
                <a:latin typeface="Arial"/>
                <a:cs typeface="Arial"/>
              </a:rPr>
              <a:t>“Conduct”</a:t>
            </a:r>
            <a:r>
              <a:rPr sz="1400" spc="-50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96E"/>
                </a:solidFill>
                <a:latin typeface="Arial"/>
                <a:cs typeface="Arial"/>
              </a:rPr>
              <a:t>and/or</a:t>
            </a:r>
            <a:r>
              <a:rPr sz="1400" spc="-45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96E"/>
                </a:solidFill>
                <a:latin typeface="Arial"/>
                <a:cs typeface="Arial"/>
              </a:rPr>
              <a:t>“Academic”</a:t>
            </a:r>
            <a:r>
              <a:rPr sz="1400" spc="-55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96E"/>
                </a:solidFill>
                <a:latin typeface="Arial"/>
                <a:cs typeface="Arial"/>
              </a:rPr>
              <a:t>filters </a:t>
            </a:r>
            <a:r>
              <a:rPr sz="1400" dirty="0">
                <a:solidFill>
                  <a:srgbClr val="00396E"/>
                </a:solidFill>
                <a:latin typeface="Arial"/>
                <a:cs typeface="Arial"/>
              </a:rPr>
              <a:t>as</a:t>
            </a:r>
            <a:r>
              <a:rPr sz="1400" spc="-25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96E"/>
                </a:solidFill>
                <a:latin typeface="Arial"/>
                <a:cs typeface="Arial"/>
              </a:rPr>
              <a:t>a</a:t>
            </a:r>
            <a:r>
              <a:rPr sz="1400" spc="-30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96E"/>
                </a:solidFill>
                <a:latin typeface="Arial"/>
                <a:cs typeface="Arial"/>
              </a:rPr>
              <a:t>dropdown</a:t>
            </a:r>
            <a:r>
              <a:rPr sz="1400" spc="-15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96E"/>
                </a:solidFill>
                <a:latin typeface="Arial"/>
                <a:cs typeface="Arial"/>
              </a:rPr>
              <a:t>within</a:t>
            </a:r>
            <a:r>
              <a:rPr sz="1400" spc="-30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96E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96E"/>
                </a:solidFill>
                <a:latin typeface="Arial"/>
                <a:cs typeface="Arial"/>
              </a:rPr>
              <a:t>existing Institutional</a:t>
            </a:r>
            <a:r>
              <a:rPr sz="1400" spc="-85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96E"/>
                </a:solidFill>
                <a:latin typeface="Arial"/>
                <a:cs typeface="Arial"/>
              </a:rPr>
              <a:t>Action</a:t>
            </a:r>
            <a:r>
              <a:rPr sz="1400" spc="25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96E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101342" y="3323590"/>
            <a:ext cx="833119" cy="1244600"/>
            <a:chOff x="2101342" y="3323590"/>
            <a:chExt cx="833119" cy="1244600"/>
          </a:xfrm>
        </p:grpSpPr>
        <p:sp>
          <p:nvSpPr>
            <p:cNvPr id="18" name="object 18"/>
            <p:cNvSpPr/>
            <p:nvPr/>
          </p:nvSpPr>
          <p:spPr>
            <a:xfrm>
              <a:off x="2127014" y="3440435"/>
              <a:ext cx="785495" cy="1015365"/>
            </a:xfrm>
            <a:custGeom>
              <a:avLst/>
              <a:gdLst/>
              <a:ahLst/>
              <a:cxnLst/>
              <a:rect l="l" t="t" r="r" b="b"/>
              <a:pathLst>
                <a:path w="785494" h="1015364">
                  <a:moveTo>
                    <a:pt x="468657" y="0"/>
                  </a:moveTo>
                  <a:lnTo>
                    <a:pt x="316660" y="0"/>
                  </a:lnTo>
                  <a:lnTo>
                    <a:pt x="296987" y="4005"/>
                  </a:lnTo>
                  <a:lnTo>
                    <a:pt x="280877" y="14910"/>
                  </a:lnTo>
                  <a:lnTo>
                    <a:pt x="269992" y="31049"/>
                  </a:lnTo>
                  <a:lnTo>
                    <a:pt x="265994" y="50757"/>
                  </a:lnTo>
                  <a:lnTo>
                    <a:pt x="265994" y="76136"/>
                  </a:lnTo>
                  <a:lnTo>
                    <a:pt x="50665" y="76136"/>
                  </a:lnTo>
                  <a:lnTo>
                    <a:pt x="30993" y="80141"/>
                  </a:lnTo>
                  <a:lnTo>
                    <a:pt x="14883" y="91046"/>
                  </a:lnTo>
                  <a:lnTo>
                    <a:pt x="3997" y="107185"/>
                  </a:lnTo>
                  <a:lnTo>
                    <a:pt x="0" y="126893"/>
                  </a:lnTo>
                  <a:lnTo>
                    <a:pt x="0" y="964394"/>
                  </a:lnTo>
                  <a:lnTo>
                    <a:pt x="3997" y="984102"/>
                  </a:lnTo>
                  <a:lnTo>
                    <a:pt x="14883" y="1000241"/>
                  </a:lnTo>
                  <a:lnTo>
                    <a:pt x="30993" y="1011146"/>
                  </a:lnTo>
                  <a:lnTo>
                    <a:pt x="50665" y="1015151"/>
                  </a:lnTo>
                  <a:lnTo>
                    <a:pt x="734651" y="1015151"/>
                  </a:lnTo>
                  <a:lnTo>
                    <a:pt x="754324" y="1011146"/>
                  </a:lnTo>
                  <a:lnTo>
                    <a:pt x="770434" y="1000241"/>
                  </a:lnTo>
                  <a:lnTo>
                    <a:pt x="781319" y="984102"/>
                  </a:lnTo>
                  <a:lnTo>
                    <a:pt x="785317" y="964394"/>
                  </a:lnTo>
                  <a:lnTo>
                    <a:pt x="785317" y="939015"/>
                  </a:lnTo>
                  <a:lnTo>
                    <a:pt x="75998" y="939015"/>
                  </a:lnTo>
                  <a:lnTo>
                    <a:pt x="75998" y="152272"/>
                  </a:lnTo>
                  <a:lnTo>
                    <a:pt x="785317" y="152272"/>
                  </a:lnTo>
                  <a:lnTo>
                    <a:pt x="785317" y="126893"/>
                  </a:lnTo>
                  <a:lnTo>
                    <a:pt x="392658" y="126893"/>
                  </a:lnTo>
                  <a:lnTo>
                    <a:pt x="377637" y="123979"/>
                  </a:lnTo>
                  <a:lnTo>
                    <a:pt x="365584" y="115949"/>
                  </a:lnTo>
                  <a:lnTo>
                    <a:pt x="357568" y="103874"/>
                  </a:lnTo>
                  <a:lnTo>
                    <a:pt x="354659" y="88825"/>
                  </a:lnTo>
                  <a:lnTo>
                    <a:pt x="357588" y="73776"/>
                  </a:lnTo>
                  <a:lnTo>
                    <a:pt x="365742" y="61702"/>
                  </a:lnTo>
                  <a:lnTo>
                    <a:pt x="378171" y="53672"/>
                  </a:lnTo>
                  <a:lnTo>
                    <a:pt x="393925" y="50757"/>
                  </a:lnTo>
                  <a:lnTo>
                    <a:pt x="519322" y="50757"/>
                  </a:lnTo>
                  <a:lnTo>
                    <a:pt x="515324" y="31049"/>
                  </a:lnTo>
                  <a:lnTo>
                    <a:pt x="504439" y="14910"/>
                  </a:lnTo>
                  <a:lnTo>
                    <a:pt x="488329" y="4005"/>
                  </a:lnTo>
                  <a:lnTo>
                    <a:pt x="468657" y="0"/>
                  </a:lnTo>
                  <a:close/>
                </a:path>
                <a:path w="785494" h="1015364">
                  <a:moveTo>
                    <a:pt x="785317" y="152272"/>
                  </a:moveTo>
                  <a:lnTo>
                    <a:pt x="709318" y="152272"/>
                  </a:lnTo>
                  <a:lnTo>
                    <a:pt x="709319" y="939015"/>
                  </a:lnTo>
                  <a:lnTo>
                    <a:pt x="785317" y="939015"/>
                  </a:lnTo>
                  <a:lnTo>
                    <a:pt x="785317" y="152272"/>
                  </a:lnTo>
                  <a:close/>
                </a:path>
                <a:path w="785494" h="1015364">
                  <a:moveTo>
                    <a:pt x="569988" y="152272"/>
                  </a:moveTo>
                  <a:lnTo>
                    <a:pt x="215328" y="152272"/>
                  </a:lnTo>
                  <a:lnTo>
                    <a:pt x="215328" y="228409"/>
                  </a:lnTo>
                  <a:lnTo>
                    <a:pt x="569988" y="228409"/>
                  </a:lnTo>
                  <a:lnTo>
                    <a:pt x="569988" y="152272"/>
                  </a:lnTo>
                  <a:close/>
                </a:path>
                <a:path w="785494" h="1015364">
                  <a:moveTo>
                    <a:pt x="519322" y="50757"/>
                  </a:moveTo>
                  <a:lnTo>
                    <a:pt x="393925" y="50757"/>
                  </a:lnTo>
                  <a:lnTo>
                    <a:pt x="408214" y="53850"/>
                  </a:lnTo>
                  <a:lnTo>
                    <a:pt x="419891" y="62178"/>
                  </a:lnTo>
                  <a:lnTo>
                    <a:pt x="427768" y="74312"/>
                  </a:lnTo>
                  <a:lnTo>
                    <a:pt x="430657" y="88825"/>
                  </a:lnTo>
                  <a:lnTo>
                    <a:pt x="427748" y="103874"/>
                  </a:lnTo>
                  <a:lnTo>
                    <a:pt x="419733" y="115949"/>
                  </a:lnTo>
                  <a:lnTo>
                    <a:pt x="407680" y="123979"/>
                  </a:lnTo>
                  <a:lnTo>
                    <a:pt x="392658" y="126893"/>
                  </a:lnTo>
                  <a:lnTo>
                    <a:pt x="785317" y="126893"/>
                  </a:lnTo>
                  <a:lnTo>
                    <a:pt x="781319" y="107185"/>
                  </a:lnTo>
                  <a:lnTo>
                    <a:pt x="770434" y="91046"/>
                  </a:lnTo>
                  <a:lnTo>
                    <a:pt x="754324" y="80141"/>
                  </a:lnTo>
                  <a:lnTo>
                    <a:pt x="734651" y="76136"/>
                  </a:lnTo>
                  <a:lnTo>
                    <a:pt x="519322" y="76136"/>
                  </a:lnTo>
                  <a:lnTo>
                    <a:pt x="519322" y="50757"/>
                  </a:lnTo>
                  <a:close/>
                </a:path>
              </a:pathLst>
            </a:custGeom>
            <a:solidFill>
              <a:srgbClr val="C6BA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07071" y="4035568"/>
              <a:ext cx="129197" cy="12943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07071" y="4187840"/>
              <a:ext cx="129197" cy="12943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279002" y="3770363"/>
              <a:ext cx="215900" cy="508000"/>
            </a:xfrm>
            <a:custGeom>
              <a:avLst/>
              <a:gdLst/>
              <a:ahLst/>
              <a:cxnLst/>
              <a:rect l="l" t="t" r="r" b="b"/>
              <a:pathLst>
                <a:path w="215900" h="508000">
                  <a:moveTo>
                    <a:pt x="215328" y="456819"/>
                  </a:moveTo>
                  <a:lnTo>
                    <a:pt x="0" y="456819"/>
                  </a:lnTo>
                  <a:lnTo>
                    <a:pt x="0" y="507580"/>
                  </a:lnTo>
                  <a:lnTo>
                    <a:pt x="215328" y="507580"/>
                  </a:lnTo>
                  <a:lnTo>
                    <a:pt x="215328" y="456819"/>
                  </a:lnTo>
                  <a:close/>
                </a:path>
                <a:path w="215900" h="508000">
                  <a:moveTo>
                    <a:pt x="215328" y="304546"/>
                  </a:moveTo>
                  <a:lnTo>
                    <a:pt x="0" y="304546"/>
                  </a:lnTo>
                  <a:lnTo>
                    <a:pt x="0" y="355307"/>
                  </a:lnTo>
                  <a:lnTo>
                    <a:pt x="215328" y="355307"/>
                  </a:lnTo>
                  <a:lnTo>
                    <a:pt x="215328" y="304546"/>
                  </a:lnTo>
                  <a:close/>
                </a:path>
                <a:path w="215900" h="508000">
                  <a:moveTo>
                    <a:pt x="215328" y="152273"/>
                  </a:moveTo>
                  <a:lnTo>
                    <a:pt x="0" y="152273"/>
                  </a:lnTo>
                  <a:lnTo>
                    <a:pt x="0" y="203034"/>
                  </a:lnTo>
                  <a:lnTo>
                    <a:pt x="215328" y="203034"/>
                  </a:lnTo>
                  <a:lnTo>
                    <a:pt x="215328" y="152273"/>
                  </a:lnTo>
                  <a:close/>
                </a:path>
                <a:path w="215900" h="508000">
                  <a:moveTo>
                    <a:pt x="215328" y="0"/>
                  </a:moveTo>
                  <a:lnTo>
                    <a:pt x="0" y="0"/>
                  </a:lnTo>
                  <a:lnTo>
                    <a:pt x="0" y="50761"/>
                  </a:lnTo>
                  <a:lnTo>
                    <a:pt x="215328" y="50761"/>
                  </a:lnTo>
                  <a:lnTo>
                    <a:pt x="215328" y="0"/>
                  </a:lnTo>
                  <a:close/>
                </a:path>
              </a:pathLst>
            </a:custGeom>
            <a:solidFill>
              <a:srgbClr val="C6BA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81739" y="3715795"/>
              <a:ext cx="169729" cy="28931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107692" y="3329940"/>
              <a:ext cx="820419" cy="1231900"/>
            </a:xfrm>
            <a:custGeom>
              <a:avLst/>
              <a:gdLst/>
              <a:ahLst/>
              <a:cxnLst/>
              <a:rect l="l" t="t" r="r" b="b"/>
              <a:pathLst>
                <a:path w="820419" h="1231900">
                  <a:moveTo>
                    <a:pt x="0" y="1231392"/>
                  </a:moveTo>
                  <a:lnTo>
                    <a:pt x="819912" y="1231392"/>
                  </a:lnTo>
                  <a:lnTo>
                    <a:pt x="819912" y="0"/>
                  </a:lnTo>
                  <a:lnTo>
                    <a:pt x="0" y="0"/>
                  </a:lnTo>
                  <a:lnTo>
                    <a:pt x="0" y="123139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6333744" y="3499103"/>
            <a:ext cx="3750945" cy="1173480"/>
          </a:xfrm>
          <a:custGeom>
            <a:avLst/>
            <a:gdLst/>
            <a:ahLst/>
            <a:cxnLst/>
            <a:rect l="l" t="t" r="r" b="b"/>
            <a:pathLst>
              <a:path w="3750945" h="1173479">
                <a:moveTo>
                  <a:pt x="0" y="1173480"/>
                </a:moveTo>
                <a:lnTo>
                  <a:pt x="3750563" y="1173480"/>
                </a:lnTo>
                <a:lnTo>
                  <a:pt x="3750563" y="0"/>
                </a:lnTo>
                <a:lnTo>
                  <a:pt x="0" y="0"/>
                </a:lnTo>
                <a:lnTo>
                  <a:pt x="0" y="1173480"/>
                </a:lnTo>
                <a:close/>
              </a:path>
            </a:pathLst>
          </a:custGeom>
          <a:ln w="6350">
            <a:solidFill>
              <a:srgbClr val="0092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115302" y="3541387"/>
            <a:ext cx="2744470" cy="99631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1400" b="1" spc="-45" dirty="0">
                <a:solidFill>
                  <a:srgbClr val="00396E"/>
                </a:solidFill>
                <a:latin typeface="Arial"/>
                <a:cs typeface="Arial"/>
              </a:rPr>
              <a:t>Preview</a:t>
            </a:r>
            <a:r>
              <a:rPr sz="1400" spc="-45" dirty="0">
                <a:solidFill>
                  <a:srgbClr val="00396E"/>
                </a:solidFill>
                <a:latin typeface="Arial Black"/>
                <a:cs typeface="Arial Black"/>
              </a:rPr>
              <a:t>™ </a:t>
            </a:r>
            <a:r>
              <a:rPr sz="1400" b="1" spc="-20" dirty="0">
                <a:solidFill>
                  <a:srgbClr val="00396E"/>
                </a:solidFill>
                <a:latin typeface="Arial"/>
                <a:cs typeface="Arial"/>
              </a:rPr>
              <a:t>Exam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94300"/>
              </a:lnSpc>
              <a:spcBef>
                <a:spcPts val="650"/>
              </a:spcBef>
            </a:pPr>
            <a:r>
              <a:rPr sz="1400" dirty="0">
                <a:solidFill>
                  <a:srgbClr val="00396E"/>
                </a:solidFill>
                <a:latin typeface="Arial"/>
                <a:cs typeface="Arial"/>
              </a:rPr>
              <a:t>An</a:t>
            </a:r>
            <a:r>
              <a:rPr sz="1400" spc="-25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96E"/>
                </a:solidFill>
                <a:latin typeface="Arial"/>
                <a:cs typeface="Arial"/>
              </a:rPr>
              <a:t>optional</a:t>
            </a:r>
            <a:r>
              <a:rPr sz="1400" spc="-35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96E"/>
                </a:solidFill>
                <a:latin typeface="Arial"/>
                <a:cs typeface="Arial"/>
              </a:rPr>
              <a:t>field</a:t>
            </a:r>
            <a:r>
              <a:rPr sz="1400" spc="-25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96E"/>
                </a:solidFill>
                <a:latin typeface="Arial"/>
                <a:cs typeface="Arial"/>
              </a:rPr>
              <a:t>to</a:t>
            </a:r>
            <a:r>
              <a:rPr sz="1400" spc="-35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96E"/>
                </a:solidFill>
                <a:latin typeface="Arial"/>
                <a:cs typeface="Arial"/>
              </a:rPr>
              <a:t>indicate</a:t>
            </a:r>
            <a:r>
              <a:rPr sz="1400" spc="-30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00396E"/>
                </a:solidFill>
                <a:latin typeface="Arial"/>
                <a:cs typeface="Arial"/>
              </a:rPr>
              <a:t>an </a:t>
            </a:r>
            <a:r>
              <a:rPr sz="1400" dirty="0">
                <a:solidFill>
                  <a:srgbClr val="00396E"/>
                </a:solidFill>
                <a:latin typeface="Arial"/>
                <a:cs typeface="Arial"/>
              </a:rPr>
              <a:t>upcoming</a:t>
            </a:r>
            <a:r>
              <a:rPr sz="1400" spc="-50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00396E"/>
                </a:solidFill>
                <a:latin typeface="Arial"/>
                <a:cs typeface="Arial"/>
              </a:rPr>
              <a:t>Preview™</a:t>
            </a:r>
            <a:r>
              <a:rPr sz="1400" spc="-15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96E"/>
                </a:solidFill>
                <a:latin typeface="Arial"/>
                <a:cs typeface="Arial"/>
              </a:rPr>
              <a:t>exam</a:t>
            </a:r>
            <a:r>
              <a:rPr sz="1400" spc="-20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96E"/>
                </a:solidFill>
                <a:latin typeface="Arial"/>
                <a:cs typeface="Arial"/>
              </a:rPr>
              <a:t>and</a:t>
            </a:r>
            <a:r>
              <a:rPr sz="1400" spc="-40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00396E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00396E"/>
                </a:solidFill>
                <a:latin typeface="Arial"/>
                <a:cs typeface="Arial"/>
              </a:rPr>
              <a:t>date</a:t>
            </a:r>
            <a:r>
              <a:rPr sz="1400" spc="-30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96E"/>
                </a:solidFill>
                <a:latin typeface="Arial"/>
                <a:cs typeface="Arial"/>
              </a:rPr>
              <a:t>of</a:t>
            </a:r>
            <a:r>
              <a:rPr sz="1400" spc="-10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96E"/>
                </a:solidFill>
                <a:latin typeface="Arial"/>
                <a:cs typeface="Arial"/>
              </a:rPr>
              <a:t>the</a:t>
            </a:r>
            <a:r>
              <a:rPr sz="1400" spc="-15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00396E"/>
                </a:solidFill>
                <a:latin typeface="Arial"/>
                <a:cs typeface="Arial"/>
              </a:rPr>
              <a:t>exam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170421" y="3323590"/>
            <a:ext cx="833119" cy="1244600"/>
            <a:chOff x="6170421" y="3323590"/>
            <a:chExt cx="833119" cy="1244600"/>
          </a:xfrm>
        </p:grpSpPr>
        <p:sp>
          <p:nvSpPr>
            <p:cNvPr id="27" name="object 27"/>
            <p:cNvSpPr/>
            <p:nvPr/>
          </p:nvSpPr>
          <p:spPr>
            <a:xfrm>
              <a:off x="6196088" y="3440188"/>
              <a:ext cx="785495" cy="1016000"/>
            </a:xfrm>
            <a:custGeom>
              <a:avLst/>
              <a:gdLst/>
              <a:ahLst/>
              <a:cxnLst/>
              <a:rect l="l" t="t" r="r" b="b"/>
              <a:pathLst>
                <a:path w="785495" h="1016000">
                  <a:moveTo>
                    <a:pt x="417995" y="786993"/>
                  </a:moveTo>
                  <a:lnTo>
                    <a:pt x="164668" y="786993"/>
                  </a:lnTo>
                  <a:lnTo>
                    <a:pt x="164668" y="837755"/>
                  </a:lnTo>
                  <a:lnTo>
                    <a:pt x="417995" y="837755"/>
                  </a:lnTo>
                  <a:lnTo>
                    <a:pt x="417995" y="786993"/>
                  </a:lnTo>
                  <a:close/>
                </a:path>
                <a:path w="785495" h="1016000">
                  <a:moveTo>
                    <a:pt x="417995" y="583971"/>
                  </a:moveTo>
                  <a:lnTo>
                    <a:pt x="164668" y="583971"/>
                  </a:lnTo>
                  <a:lnTo>
                    <a:pt x="164668" y="634720"/>
                  </a:lnTo>
                  <a:lnTo>
                    <a:pt x="417995" y="634720"/>
                  </a:lnTo>
                  <a:lnTo>
                    <a:pt x="417995" y="583971"/>
                  </a:lnTo>
                  <a:close/>
                </a:path>
                <a:path w="785495" h="1016000">
                  <a:moveTo>
                    <a:pt x="417995" y="380936"/>
                  </a:moveTo>
                  <a:lnTo>
                    <a:pt x="164668" y="380936"/>
                  </a:lnTo>
                  <a:lnTo>
                    <a:pt x="164668" y="431698"/>
                  </a:lnTo>
                  <a:lnTo>
                    <a:pt x="417995" y="431698"/>
                  </a:lnTo>
                  <a:lnTo>
                    <a:pt x="417995" y="380936"/>
                  </a:lnTo>
                  <a:close/>
                </a:path>
                <a:path w="785495" h="1016000">
                  <a:moveTo>
                    <a:pt x="417995" y="177901"/>
                  </a:moveTo>
                  <a:lnTo>
                    <a:pt x="164668" y="177901"/>
                  </a:lnTo>
                  <a:lnTo>
                    <a:pt x="164668" y="228663"/>
                  </a:lnTo>
                  <a:lnTo>
                    <a:pt x="417995" y="228663"/>
                  </a:lnTo>
                  <a:lnTo>
                    <a:pt x="417995" y="177901"/>
                  </a:lnTo>
                  <a:close/>
                </a:path>
                <a:path w="785495" h="1016000">
                  <a:moveTo>
                    <a:pt x="620649" y="761619"/>
                  </a:moveTo>
                  <a:lnTo>
                    <a:pt x="519328" y="761619"/>
                  </a:lnTo>
                  <a:lnTo>
                    <a:pt x="519328" y="863130"/>
                  </a:lnTo>
                  <a:lnTo>
                    <a:pt x="620649" y="863130"/>
                  </a:lnTo>
                  <a:lnTo>
                    <a:pt x="620649" y="761619"/>
                  </a:lnTo>
                  <a:close/>
                </a:path>
                <a:path w="785495" h="1016000">
                  <a:moveTo>
                    <a:pt x="620649" y="558584"/>
                  </a:moveTo>
                  <a:lnTo>
                    <a:pt x="519328" y="558584"/>
                  </a:lnTo>
                  <a:lnTo>
                    <a:pt x="519328" y="660095"/>
                  </a:lnTo>
                  <a:lnTo>
                    <a:pt x="620649" y="660095"/>
                  </a:lnTo>
                  <a:lnTo>
                    <a:pt x="620649" y="558584"/>
                  </a:lnTo>
                  <a:close/>
                </a:path>
                <a:path w="785495" h="1016000">
                  <a:moveTo>
                    <a:pt x="620649" y="355561"/>
                  </a:moveTo>
                  <a:lnTo>
                    <a:pt x="519328" y="355561"/>
                  </a:lnTo>
                  <a:lnTo>
                    <a:pt x="519328" y="457073"/>
                  </a:lnTo>
                  <a:lnTo>
                    <a:pt x="620649" y="457073"/>
                  </a:lnTo>
                  <a:lnTo>
                    <a:pt x="620649" y="355561"/>
                  </a:lnTo>
                  <a:close/>
                </a:path>
                <a:path w="785495" h="1016000">
                  <a:moveTo>
                    <a:pt x="620649" y="152527"/>
                  </a:moveTo>
                  <a:lnTo>
                    <a:pt x="519328" y="152527"/>
                  </a:lnTo>
                  <a:lnTo>
                    <a:pt x="519328" y="254038"/>
                  </a:lnTo>
                  <a:lnTo>
                    <a:pt x="620649" y="254038"/>
                  </a:lnTo>
                  <a:lnTo>
                    <a:pt x="620649" y="152527"/>
                  </a:lnTo>
                  <a:close/>
                </a:path>
                <a:path w="785495" h="1016000">
                  <a:moveTo>
                    <a:pt x="785317" y="76390"/>
                  </a:moveTo>
                  <a:lnTo>
                    <a:pt x="709320" y="76390"/>
                  </a:lnTo>
                  <a:lnTo>
                    <a:pt x="709320" y="939266"/>
                  </a:lnTo>
                  <a:lnTo>
                    <a:pt x="785317" y="939266"/>
                  </a:lnTo>
                  <a:lnTo>
                    <a:pt x="785317" y="76390"/>
                  </a:lnTo>
                  <a:close/>
                </a:path>
                <a:path w="785495" h="1016000">
                  <a:moveTo>
                    <a:pt x="785317" y="0"/>
                  </a:moveTo>
                  <a:lnTo>
                    <a:pt x="0" y="0"/>
                  </a:lnTo>
                  <a:lnTo>
                    <a:pt x="0" y="76263"/>
                  </a:lnTo>
                  <a:lnTo>
                    <a:pt x="0" y="939380"/>
                  </a:lnTo>
                  <a:lnTo>
                    <a:pt x="0" y="1015644"/>
                  </a:lnTo>
                  <a:lnTo>
                    <a:pt x="785317" y="1015644"/>
                  </a:lnTo>
                  <a:lnTo>
                    <a:pt x="785317" y="939380"/>
                  </a:lnTo>
                  <a:lnTo>
                    <a:pt x="75996" y="939380"/>
                  </a:lnTo>
                  <a:lnTo>
                    <a:pt x="75996" y="76263"/>
                  </a:lnTo>
                  <a:lnTo>
                    <a:pt x="785317" y="76263"/>
                  </a:lnTo>
                  <a:lnTo>
                    <a:pt x="785317" y="0"/>
                  </a:lnTo>
                  <a:close/>
                </a:path>
              </a:pathLst>
            </a:custGeom>
            <a:solidFill>
              <a:srgbClr val="D5B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176771" y="3329940"/>
              <a:ext cx="820419" cy="1231900"/>
            </a:xfrm>
            <a:custGeom>
              <a:avLst/>
              <a:gdLst/>
              <a:ahLst/>
              <a:cxnLst/>
              <a:rect l="l" t="t" r="r" b="b"/>
              <a:pathLst>
                <a:path w="820420" h="1231900">
                  <a:moveTo>
                    <a:pt x="0" y="1231392"/>
                  </a:moveTo>
                  <a:lnTo>
                    <a:pt x="819912" y="1231392"/>
                  </a:lnTo>
                  <a:lnTo>
                    <a:pt x="819912" y="0"/>
                  </a:lnTo>
                  <a:lnTo>
                    <a:pt x="0" y="0"/>
                  </a:lnTo>
                  <a:lnTo>
                    <a:pt x="0" y="123139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2264664" y="4975859"/>
            <a:ext cx="3750945" cy="1172210"/>
          </a:xfrm>
          <a:custGeom>
            <a:avLst/>
            <a:gdLst/>
            <a:ahLst/>
            <a:cxnLst/>
            <a:rect l="l" t="t" r="r" b="b"/>
            <a:pathLst>
              <a:path w="3750945" h="1172210">
                <a:moveTo>
                  <a:pt x="0" y="1171955"/>
                </a:moveTo>
                <a:lnTo>
                  <a:pt x="3750564" y="1171955"/>
                </a:lnTo>
                <a:lnTo>
                  <a:pt x="3750564" y="0"/>
                </a:lnTo>
                <a:lnTo>
                  <a:pt x="0" y="0"/>
                </a:lnTo>
                <a:lnTo>
                  <a:pt x="0" y="1171955"/>
                </a:lnTo>
                <a:close/>
              </a:path>
            </a:pathLst>
          </a:custGeom>
          <a:ln w="6349">
            <a:solidFill>
              <a:srgbClr val="0092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045714" y="5158638"/>
            <a:ext cx="2476500" cy="72199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400" b="1" dirty="0">
                <a:solidFill>
                  <a:srgbClr val="00396E"/>
                </a:solidFill>
                <a:latin typeface="Arial"/>
                <a:cs typeface="Arial"/>
              </a:rPr>
              <a:t>Pronoun</a:t>
            </a:r>
            <a:r>
              <a:rPr sz="1400" b="1" spc="-35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396E"/>
                </a:solidFill>
                <a:latin typeface="Arial"/>
                <a:cs typeface="Arial"/>
              </a:rPr>
              <a:t>&amp;</a:t>
            </a:r>
            <a:r>
              <a:rPr sz="1400" b="1" spc="-25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396E"/>
                </a:solidFill>
                <a:latin typeface="Arial"/>
                <a:cs typeface="Arial"/>
              </a:rPr>
              <a:t>Gender</a:t>
            </a:r>
            <a:r>
              <a:rPr sz="1400" b="1" spc="-35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396E"/>
                </a:solidFill>
                <a:latin typeface="Arial"/>
                <a:cs typeface="Arial"/>
              </a:rPr>
              <a:t>Identity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450"/>
              </a:lnSpc>
              <a:spcBef>
                <a:spcPts val="575"/>
              </a:spcBef>
            </a:pPr>
            <a:r>
              <a:rPr sz="1400" dirty="0">
                <a:solidFill>
                  <a:srgbClr val="00396E"/>
                </a:solidFill>
                <a:latin typeface="Arial"/>
                <a:cs typeface="Arial"/>
              </a:rPr>
              <a:t>Update</a:t>
            </a:r>
            <a:r>
              <a:rPr sz="1400" spc="-20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96E"/>
                </a:solidFill>
                <a:latin typeface="Arial"/>
                <a:cs typeface="Arial"/>
              </a:rPr>
              <a:t>to</a:t>
            </a:r>
            <a:r>
              <a:rPr sz="1400" spc="-30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96E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96E"/>
                </a:solidFill>
                <a:latin typeface="Arial"/>
                <a:cs typeface="Arial"/>
              </a:rPr>
              <a:t>“Other”</a:t>
            </a:r>
            <a:r>
              <a:rPr sz="1400" spc="-35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96E"/>
                </a:solidFill>
                <a:latin typeface="Arial"/>
                <a:cs typeface="Arial"/>
              </a:rPr>
              <a:t>labels</a:t>
            </a:r>
            <a:r>
              <a:rPr sz="1400" spc="-25" dirty="0">
                <a:solidFill>
                  <a:srgbClr val="00396E"/>
                </a:solidFill>
                <a:latin typeface="Arial"/>
                <a:cs typeface="Arial"/>
              </a:rPr>
              <a:t> for </a:t>
            </a:r>
            <a:r>
              <a:rPr sz="1400" dirty="0">
                <a:solidFill>
                  <a:srgbClr val="00396E"/>
                </a:solidFill>
                <a:latin typeface="Arial"/>
                <a:cs typeface="Arial"/>
              </a:rPr>
              <a:t>Pronoun</a:t>
            </a:r>
            <a:r>
              <a:rPr sz="1400" spc="-45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96E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96E"/>
                </a:solidFill>
                <a:latin typeface="Arial"/>
                <a:cs typeface="Arial"/>
              </a:rPr>
              <a:t>Gender</a:t>
            </a:r>
            <a:r>
              <a:rPr sz="1400" spc="-30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96E"/>
                </a:solidFill>
                <a:latin typeface="Arial"/>
                <a:cs typeface="Arial"/>
              </a:rPr>
              <a:t>Identity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101342" y="4800346"/>
            <a:ext cx="833119" cy="1242695"/>
            <a:chOff x="2101342" y="4800346"/>
            <a:chExt cx="833119" cy="1242695"/>
          </a:xfrm>
        </p:grpSpPr>
        <p:sp>
          <p:nvSpPr>
            <p:cNvPr id="32" name="object 32"/>
            <p:cNvSpPr/>
            <p:nvPr/>
          </p:nvSpPr>
          <p:spPr>
            <a:xfrm>
              <a:off x="2317011" y="5310801"/>
              <a:ext cx="127000" cy="469265"/>
            </a:xfrm>
            <a:custGeom>
              <a:avLst/>
              <a:gdLst/>
              <a:ahLst/>
              <a:cxnLst/>
              <a:rect l="l" t="t" r="r" b="b"/>
              <a:pathLst>
                <a:path w="127000" h="469264">
                  <a:moveTo>
                    <a:pt x="120995" y="0"/>
                  </a:moveTo>
                  <a:lnTo>
                    <a:pt x="113997" y="0"/>
                  </a:lnTo>
                  <a:lnTo>
                    <a:pt x="106999" y="0"/>
                  </a:lnTo>
                  <a:lnTo>
                    <a:pt x="101331" y="5681"/>
                  </a:lnTo>
                  <a:lnTo>
                    <a:pt x="101331" y="443842"/>
                  </a:lnTo>
                  <a:lnTo>
                    <a:pt x="75998" y="443842"/>
                  </a:lnTo>
                  <a:lnTo>
                    <a:pt x="75998" y="190100"/>
                  </a:lnTo>
                  <a:lnTo>
                    <a:pt x="50665" y="190100"/>
                  </a:lnTo>
                  <a:lnTo>
                    <a:pt x="50665" y="443842"/>
                  </a:lnTo>
                  <a:lnTo>
                    <a:pt x="25332" y="443842"/>
                  </a:lnTo>
                  <a:lnTo>
                    <a:pt x="25332" y="5681"/>
                  </a:lnTo>
                  <a:lnTo>
                    <a:pt x="19664" y="0"/>
                  </a:lnTo>
                  <a:lnTo>
                    <a:pt x="5668" y="0"/>
                  </a:lnTo>
                  <a:lnTo>
                    <a:pt x="0" y="5681"/>
                  </a:lnTo>
                  <a:lnTo>
                    <a:pt x="0" y="469189"/>
                  </a:lnTo>
                  <a:lnTo>
                    <a:pt x="126664" y="469189"/>
                  </a:lnTo>
                  <a:lnTo>
                    <a:pt x="126664" y="5681"/>
                  </a:lnTo>
                  <a:lnTo>
                    <a:pt x="120995" y="0"/>
                  </a:lnTo>
                  <a:close/>
                </a:path>
              </a:pathLst>
            </a:custGeom>
            <a:solidFill>
              <a:srgbClr val="DA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17011" y="5070007"/>
              <a:ext cx="126664" cy="126733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2547328" y="5072049"/>
              <a:ext cx="380365" cy="708025"/>
            </a:xfrm>
            <a:custGeom>
              <a:avLst/>
              <a:gdLst/>
              <a:ahLst/>
              <a:cxnLst/>
              <a:rect l="l" t="t" r="r" b="b"/>
              <a:pathLst>
                <a:path w="380364" h="708025">
                  <a:moveTo>
                    <a:pt x="223329" y="517766"/>
                  </a:moveTo>
                  <a:lnTo>
                    <a:pt x="216293" y="492379"/>
                  </a:lnTo>
                  <a:lnTo>
                    <a:pt x="175006" y="343649"/>
                  </a:lnTo>
                  <a:lnTo>
                    <a:pt x="175006" y="244424"/>
                  </a:lnTo>
                  <a:lnTo>
                    <a:pt x="169329" y="238747"/>
                  </a:lnTo>
                  <a:lnTo>
                    <a:pt x="155333" y="238747"/>
                  </a:lnTo>
                  <a:lnTo>
                    <a:pt x="149669" y="244424"/>
                  </a:lnTo>
                  <a:lnTo>
                    <a:pt x="149669" y="345376"/>
                  </a:lnTo>
                  <a:lnTo>
                    <a:pt x="190017" y="492379"/>
                  </a:lnTo>
                  <a:lnTo>
                    <a:pt x="149669" y="492379"/>
                  </a:lnTo>
                  <a:lnTo>
                    <a:pt x="149669" y="517779"/>
                  </a:lnTo>
                  <a:lnTo>
                    <a:pt x="149669" y="682536"/>
                  </a:lnTo>
                  <a:lnTo>
                    <a:pt x="124333" y="682536"/>
                  </a:lnTo>
                  <a:lnTo>
                    <a:pt x="124333" y="517779"/>
                  </a:lnTo>
                  <a:lnTo>
                    <a:pt x="149669" y="517779"/>
                  </a:lnTo>
                  <a:lnTo>
                    <a:pt x="149669" y="492379"/>
                  </a:lnTo>
                  <a:lnTo>
                    <a:pt x="99009" y="492379"/>
                  </a:lnTo>
                  <a:lnTo>
                    <a:pt x="99009" y="517779"/>
                  </a:lnTo>
                  <a:lnTo>
                    <a:pt x="99009" y="682536"/>
                  </a:lnTo>
                  <a:lnTo>
                    <a:pt x="73672" y="682536"/>
                  </a:lnTo>
                  <a:lnTo>
                    <a:pt x="73672" y="517779"/>
                  </a:lnTo>
                  <a:lnTo>
                    <a:pt x="99009" y="517779"/>
                  </a:lnTo>
                  <a:lnTo>
                    <a:pt x="99009" y="492379"/>
                  </a:lnTo>
                  <a:lnTo>
                    <a:pt x="33337" y="492379"/>
                  </a:lnTo>
                  <a:lnTo>
                    <a:pt x="73672" y="347103"/>
                  </a:lnTo>
                  <a:lnTo>
                    <a:pt x="73672" y="244424"/>
                  </a:lnTo>
                  <a:lnTo>
                    <a:pt x="68008" y="238747"/>
                  </a:lnTo>
                  <a:lnTo>
                    <a:pt x="54000" y="238747"/>
                  </a:lnTo>
                  <a:lnTo>
                    <a:pt x="48336" y="244424"/>
                  </a:lnTo>
                  <a:lnTo>
                    <a:pt x="48336" y="343649"/>
                  </a:lnTo>
                  <a:lnTo>
                    <a:pt x="0" y="517766"/>
                  </a:lnTo>
                  <a:lnTo>
                    <a:pt x="48336" y="517766"/>
                  </a:lnTo>
                  <a:lnTo>
                    <a:pt x="48336" y="707859"/>
                  </a:lnTo>
                  <a:lnTo>
                    <a:pt x="175006" y="707859"/>
                  </a:lnTo>
                  <a:lnTo>
                    <a:pt x="175006" y="682536"/>
                  </a:lnTo>
                  <a:lnTo>
                    <a:pt x="175006" y="517779"/>
                  </a:lnTo>
                  <a:lnTo>
                    <a:pt x="223329" y="517766"/>
                  </a:lnTo>
                  <a:close/>
                </a:path>
                <a:path w="380364" h="708025">
                  <a:moveTo>
                    <a:pt x="380263" y="428853"/>
                  </a:moveTo>
                  <a:lnTo>
                    <a:pt x="377659" y="428853"/>
                  </a:lnTo>
                  <a:lnTo>
                    <a:pt x="377659" y="682599"/>
                  </a:lnTo>
                  <a:lnTo>
                    <a:pt x="352336" y="682599"/>
                  </a:lnTo>
                  <a:lnTo>
                    <a:pt x="352336" y="244436"/>
                  </a:lnTo>
                  <a:lnTo>
                    <a:pt x="346659" y="238760"/>
                  </a:lnTo>
                  <a:lnTo>
                    <a:pt x="332663" y="238760"/>
                  </a:lnTo>
                  <a:lnTo>
                    <a:pt x="326999" y="244436"/>
                  </a:lnTo>
                  <a:lnTo>
                    <a:pt x="326999" y="707948"/>
                  </a:lnTo>
                  <a:lnTo>
                    <a:pt x="380263" y="707948"/>
                  </a:lnTo>
                  <a:lnTo>
                    <a:pt x="380263" y="428853"/>
                  </a:lnTo>
                  <a:close/>
                </a:path>
                <a:path w="380364" h="708025">
                  <a:moveTo>
                    <a:pt x="380263" y="0"/>
                  </a:moveTo>
                  <a:lnTo>
                    <a:pt x="365683" y="2946"/>
                  </a:lnTo>
                  <a:lnTo>
                    <a:pt x="345541" y="16522"/>
                  </a:lnTo>
                  <a:lnTo>
                    <a:pt x="331978" y="36664"/>
                  </a:lnTo>
                  <a:lnTo>
                    <a:pt x="326999" y="61328"/>
                  </a:lnTo>
                  <a:lnTo>
                    <a:pt x="331990" y="85991"/>
                  </a:lnTo>
                  <a:lnTo>
                    <a:pt x="345567" y="106121"/>
                  </a:lnTo>
                  <a:lnTo>
                    <a:pt x="365696" y="119697"/>
                  </a:lnTo>
                  <a:lnTo>
                    <a:pt x="380263" y="122656"/>
                  </a:lnTo>
                  <a:lnTo>
                    <a:pt x="380263" y="97320"/>
                  </a:lnTo>
                  <a:lnTo>
                    <a:pt x="375539" y="96367"/>
                  </a:lnTo>
                  <a:lnTo>
                    <a:pt x="363461" y="88214"/>
                  </a:lnTo>
                  <a:lnTo>
                    <a:pt x="355320" y="76136"/>
                  </a:lnTo>
                  <a:lnTo>
                    <a:pt x="352336" y="61328"/>
                  </a:lnTo>
                  <a:lnTo>
                    <a:pt x="355320" y="46532"/>
                  </a:lnTo>
                  <a:lnTo>
                    <a:pt x="363461" y="34442"/>
                  </a:lnTo>
                  <a:lnTo>
                    <a:pt x="375539" y="26301"/>
                  </a:lnTo>
                  <a:lnTo>
                    <a:pt x="380263" y="25349"/>
                  </a:lnTo>
                  <a:lnTo>
                    <a:pt x="380263" y="0"/>
                  </a:lnTo>
                  <a:close/>
                </a:path>
              </a:pathLst>
            </a:custGeom>
            <a:solidFill>
              <a:srgbClr val="DA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95672" y="5070007"/>
              <a:ext cx="126664" cy="12673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2107679" y="5071224"/>
              <a:ext cx="820419" cy="709295"/>
            </a:xfrm>
            <a:custGeom>
              <a:avLst/>
              <a:gdLst/>
              <a:ahLst/>
              <a:cxnLst/>
              <a:rect l="l" t="t" r="r" b="b"/>
              <a:pathLst>
                <a:path w="820419" h="709295">
                  <a:moveTo>
                    <a:pt x="57327" y="62153"/>
                  </a:moveTo>
                  <a:lnTo>
                    <a:pt x="52349" y="37490"/>
                  </a:lnTo>
                  <a:lnTo>
                    <a:pt x="38785" y="17348"/>
                  </a:lnTo>
                  <a:lnTo>
                    <a:pt x="18643" y="3771"/>
                  </a:lnTo>
                  <a:lnTo>
                    <a:pt x="0" y="0"/>
                  </a:lnTo>
                  <a:lnTo>
                    <a:pt x="0" y="25349"/>
                  </a:lnTo>
                  <a:lnTo>
                    <a:pt x="8788" y="27127"/>
                  </a:lnTo>
                  <a:lnTo>
                    <a:pt x="20866" y="35267"/>
                  </a:lnTo>
                  <a:lnTo>
                    <a:pt x="29006" y="47358"/>
                  </a:lnTo>
                  <a:lnTo>
                    <a:pt x="31991" y="62153"/>
                  </a:lnTo>
                  <a:lnTo>
                    <a:pt x="29006" y="76962"/>
                  </a:lnTo>
                  <a:lnTo>
                    <a:pt x="20866" y="89039"/>
                  </a:lnTo>
                  <a:lnTo>
                    <a:pt x="8788" y="97193"/>
                  </a:lnTo>
                  <a:lnTo>
                    <a:pt x="0" y="98958"/>
                  </a:lnTo>
                  <a:lnTo>
                    <a:pt x="0" y="124307"/>
                  </a:lnTo>
                  <a:lnTo>
                    <a:pt x="18643" y="120548"/>
                  </a:lnTo>
                  <a:lnTo>
                    <a:pt x="38785" y="106959"/>
                  </a:lnTo>
                  <a:lnTo>
                    <a:pt x="52349" y="86817"/>
                  </a:lnTo>
                  <a:lnTo>
                    <a:pt x="57327" y="62153"/>
                  </a:lnTo>
                  <a:close/>
                </a:path>
                <a:path w="820419" h="709295">
                  <a:moveTo>
                    <a:pt x="105664" y="518604"/>
                  </a:moveTo>
                  <a:lnTo>
                    <a:pt x="57327" y="344474"/>
                  </a:lnTo>
                  <a:lnTo>
                    <a:pt x="57327" y="245249"/>
                  </a:lnTo>
                  <a:lnTo>
                    <a:pt x="51663" y="239572"/>
                  </a:lnTo>
                  <a:lnTo>
                    <a:pt x="37668" y="239572"/>
                  </a:lnTo>
                  <a:lnTo>
                    <a:pt x="31991" y="245249"/>
                  </a:lnTo>
                  <a:lnTo>
                    <a:pt x="31991" y="346202"/>
                  </a:lnTo>
                  <a:lnTo>
                    <a:pt x="72339" y="493204"/>
                  </a:lnTo>
                  <a:lnTo>
                    <a:pt x="31991" y="493204"/>
                  </a:lnTo>
                  <a:lnTo>
                    <a:pt x="31991" y="518604"/>
                  </a:lnTo>
                  <a:lnTo>
                    <a:pt x="31991" y="683361"/>
                  </a:lnTo>
                  <a:lnTo>
                    <a:pt x="6667" y="683361"/>
                  </a:lnTo>
                  <a:lnTo>
                    <a:pt x="6667" y="518604"/>
                  </a:lnTo>
                  <a:lnTo>
                    <a:pt x="31991" y="518604"/>
                  </a:lnTo>
                  <a:lnTo>
                    <a:pt x="31991" y="493204"/>
                  </a:lnTo>
                  <a:lnTo>
                    <a:pt x="0" y="493204"/>
                  </a:lnTo>
                  <a:lnTo>
                    <a:pt x="0" y="708710"/>
                  </a:lnTo>
                  <a:lnTo>
                    <a:pt x="57327" y="708710"/>
                  </a:lnTo>
                  <a:lnTo>
                    <a:pt x="57327" y="683361"/>
                  </a:lnTo>
                  <a:lnTo>
                    <a:pt x="57327" y="518604"/>
                  </a:lnTo>
                  <a:lnTo>
                    <a:pt x="105664" y="518604"/>
                  </a:lnTo>
                  <a:close/>
                </a:path>
                <a:path w="820419" h="709295">
                  <a:moveTo>
                    <a:pt x="819912" y="151307"/>
                  </a:moveTo>
                  <a:lnTo>
                    <a:pt x="770432" y="161975"/>
                  </a:lnTo>
                  <a:lnTo>
                    <a:pt x="730986" y="183603"/>
                  </a:lnTo>
                  <a:lnTo>
                    <a:pt x="690753" y="347789"/>
                  </a:lnTo>
                  <a:lnTo>
                    <a:pt x="690689" y="347916"/>
                  </a:lnTo>
                  <a:lnTo>
                    <a:pt x="690549" y="347916"/>
                  </a:lnTo>
                  <a:lnTo>
                    <a:pt x="690499" y="347789"/>
                  </a:lnTo>
                  <a:lnTo>
                    <a:pt x="663435" y="203860"/>
                  </a:lnTo>
                  <a:lnTo>
                    <a:pt x="661606" y="195834"/>
                  </a:lnTo>
                  <a:lnTo>
                    <a:pt x="624560" y="167868"/>
                  </a:lnTo>
                  <a:lnTo>
                    <a:pt x="585266" y="154584"/>
                  </a:lnTo>
                  <a:lnTo>
                    <a:pt x="550964" y="150876"/>
                  </a:lnTo>
                  <a:lnTo>
                    <a:pt x="539153" y="151409"/>
                  </a:lnTo>
                  <a:lnTo>
                    <a:pt x="489877" y="161975"/>
                  </a:lnTo>
                  <a:lnTo>
                    <a:pt x="451053" y="183184"/>
                  </a:lnTo>
                  <a:lnTo>
                    <a:pt x="411327" y="354190"/>
                  </a:lnTo>
                  <a:lnTo>
                    <a:pt x="411264" y="354317"/>
                  </a:lnTo>
                  <a:lnTo>
                    <a:pt x="411137" y="354317"/>
                  </a:lnTo>
                  <a:lnTo>
                    <a:pt x="411073" y="354190"/>
                  </a:lnTo>
                  <a:lnTo>
                    <a:pt x="386638" y="203860"/>
                  </a:lnTo>
                  <a:lnTo>
                    <a:pt x="384644" y="195897"/>
                  </a:lnTo>
                  <a:lnTo>
                    <a:pt x="380022" y="188747"/>
                  </a:lnTo>
                  <a:lnTo>
                    <a:pt x="373519" y="183603"/>
                  </a:lnTo>
                  <a:lnTo>
                    <a:pt x="362623" y="176212"/>
                  </a:lnTo>
                  <a:lnTo>
                    <a:pt x="361010" y="175107"/>
                  </a:lnTo>
                  <a:lnTo>
                    <a:pt x="319519" y="157289"/>
                  </a:lnTo>
                  <a:lnTo>
                    <a:pt x="272999" y="150876"/>
                  </a:lnTo>
                  <a:lnTo>
                    <a:pt x="261467" y="151358"/>
                  </a:lnTo>
                  <a:lnTo>
                    <a:pt x="213118" y="161975"/>
                  </a:lnTo>
                  <a:lnTo>
                    <a:pt x="173672" y="183603"/>
                  </a:lnTo>
                  <a:lnTo>
                    <a:pt x="133426" y="347789"/>
                  </a:lnTo>
                  <a:lnTo>
                    <a:pt x="133375" y="347916"/>
                  </a:lnTo>
                  <a:lnTo>
                    <a:pt x="133235" y="347916"/>
                  </a:lnTo>
                  <a:lnTo>
                    <a:pt x="133184" y="347789"/>
                  </a:lnTo>
                  <a:lnTo>
                    <a:pt x="106121" y="203860"/>
                  </a:lnTo>
                  <a:lnTo>
                    <a:pt x="104292" y="195834"/>
                  </a:lnTo>
                  <a:lnTo>
                    <a:pt x="67246" y="167868"/>
                  </a:lnTo>
                  <a:lnTo>
                    <a:pt x="27940" y="154584"/>
                  </a:lnTo>
                  <a:lnTo>
                    <a:pt x="0" y="151142"/>
                  </a:lnTo>
                  <a:lnTo>
                    <a:pt x="0" y="176491"/>
                  </a:lnTo>
                  <a:lnTo>
                    <a:pt x="3581" y="176644"/>
                  </a:lnTo>
                  <a:lnTo>
                    <a:pt x="13385" y="177723"/>
                  </a:lnTo>
                  <a:lnTo>
                    <a:pt x="56388" y="190741"/>
                  </a:lnTo>
                  <a:lnTo>
                    <a:pt x="120891" y="419341"/>
                  </a:lnTo>
                  <a:lnTo>
                    <a:pt x="122174" y="426224"/>
                  </a:lnTo>
                  <a:lnTo>
                    <a:pt x="128790" y="430758"/>
                  </a:lnTo>
                  <a:lnTo>
                    <a:pt x="140804" y="428523"/>
                  </a:lnTo>
                  <a:lnTo>
                    <a:pt x="144830" y="424484"/>
                  </a:lnTo>
                  <a:lnTo>
                    <a:pt x="159194" y="347916"/>
                  </a:lnTo>
                  <a:lnTo>
                    <a:pt x="185521" y="207619"/>
                  </a:lnTo>
                  <a:lnTo>
                    <a:pt x="222021" y="185674"/>
                  </a:lnTo>
                  <a:lnTo>
                    <a:pt x="263131" y="176631"/>
                  </a:lnTo>
                  <a:lnTo>
                    <a:pt x="272973" y="176212"/>
                  </a:lnTo>
                  <a:lnTo>
                    <a:pt x="283184" y="176682"/>
                  </a:lnTo>
                  <a:lnTo>
                    <a:pt x="325335" y="185762"/>
                  </a:lnTo>
                  <a:lnTo>
                    <a:pt x="358762" y="204165"/>
                  </a:lnTo>
                  <a:lnTo>
                    <a:pt x="399364" y="439610"/>
                  </a:lnTo>
                  <a:lnTo>
                    <a:pt x="404622" y="444106"/>
                  </a:lnTo>
                  <a:lnTo>
                    <a:pt x="410806" y="444131"/>
                  </a:lnTo>
                  <a:lnTo>
                    <a:pt x="417029" y="444131"/>
                  </a:lnTo>
                  <a:lnTo>
                    <a:pt x="422300" y="439699"/>
                  </a:lnTo>
                  <a:lnTo>
                    <a:pt x="437032" y="354317"/>
                  </a:lnTo>
                  <a:lnTo>
                    <a:pt x="461899" y="210096"/>
                  </a:lnTo>
                  <a:lnTo>
                    <a:pt x="462597" y="207721"/>
                  </a:lnTo>
                  <a:lnTo>
                    <a:pt x="498690" y="185750"/>
                  </a:lnTo>
                  <a:lnTo>
                    <a:pt x="540829" y="176707"/>
                  </a:lnTo>
                  <a:lnTo>
                    <a:pt x="551040" y="176212"/>
                  </a:lnTo>
                  <a:lnTo>
                    <a:pt x="560908" y="176644"/>
                  </a:lnTo>
                  <a:lnTo>
                    <a:pt x="602157" y="185762"/>
                  </a:lnTo>
                  <a:lnTo>
                    <a:pt x="636943" y="205232"/>
                  </a:lnTo>
                  <a:lnTo>
                    <a:pt x="678218" y="419341"/>
                  </a:lnTo>
                  <a:lnTo>
                    <a:pt x="679488" y="426237"/>
                  </a:lnTo>
                  <a:lnTo>
                    <a:pt x="686104" y="430758"/>
                  </a:lnTo>
                  <a:lnTo>
                    <a:pt x="698131" y="428523"/>
                  </a:lnTo>
                  <a:lnTo>
                    <a:pt x="702157" y="424484"/>
                  </a:lnTo>
                  <a:lnTo>
                    <a:pt x="716521" y="347916"/>
                  </a:lnTo>
                  <a:lnTo>
                    <a:pt x="742848" y="207619"/>
                  </a:lnTo>
                  <a:lnTo>
                    <a:pt x="779348" y="185674"/>
                  </a:lnTo>
                  <a:lnTo>
                    <a:pt x="819912" y="176682"/>
                  </a:lnTo>
                  <a:lnTo>
                    <a:pt x="819912" y="151307"/>
                  </a:lnTo>
                  <a:close/>
                </a:path>
              </a:pathLst>
            </a:custGeom>
            <a:solidFill>
              <a:srgbClr val="DA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107692" y="4806696"/>
              <a:ext cx="820419" cy="1229995"/>
            </a:xfrm>
            <a:custGeom>
              <a:avLst/>
              <a:gdLst/>
              <a:ahLst/>
              <a:cxnLst/>
              <a:rect l="l" t="t" r="r" b="b"/>
              <a:pathLst>
                <a:path w="820419" h="1229995">
                  <a:moveTo>
                    <a:pt x="0" y="1229867"/>
                  </a:moveTo>
                  <a:lnTo>
                    <a:pt x="819912" y="1229867"/>
                  </a:lnTo>
                  <a:lnTo>
                    <a:pt x="819912" y="0"/>
                  </a:lnTo>
                  <a:lnTo>
                    <a:pt x="0" y="0"/>
                  </a:lnTo>
                  <a:lnTo>
                    <a:pt x="0" y="1229867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/>
          <p:nvPr/>
        </p:nvSpPr>
        <p:spPr>
          <a:xfrm>
            <a:off x="6333744" y="4975859"/>
            <a:ext cx="3750945" cy="1172210"/>
          </a:xfrm>
          <a:custGeom>
            <a:avLst/>
            <a:gdLst/>
            <a:ahLst/>
            <a:cxnLst/>
            <a:rect l="l" t="t" r="r" b="b"/>
            <a:pathLst>
              <a:path w="3750945" h="1172210">
                <a:moveTo>
                  <a:pt x="0" y="1171955"/>
                </a:moveTo>
                <a:lnTo>
                  <a:pt x="3750563" y="1171955"/>
                </a:lnTo>
                <a:lnTo>
                  <a:pt x="3750563" y="0"/>
                </a:lnTo>
                <a:lnTo>
                  <a:pt x="0" y="0"/>
                </a:lnTo>
                <a:lnTo>
                  <a:pt x="0" y="1171955"/>
                </a:lnTo>
                <a:close/>
              </a:path>
            </a:pathLst>
          </a:custGeom>
          <a:ln w="6350">
            <a:solidFill>
              <a:srgbClr val="0092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115302" y="5158638"/>
            <a:ext cx="2367280" cy="72199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400" b="1" dirty="0">
                <a:solidFill>
                  <a:srgbClr val="00396E"/>
                </a:solidFill>
                <a:latin typeface="Arial"/>
                <a:cs typeface="Arial"/>
              </a:rPr>
              <a:t>Help</a:t>
            </a:r>
            <a:r>
              <a:rPr sz="1400" b="1" spc="-25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396E"/>
                </a:solidFill>
                <a:latin typeface="Arial"/>
                <a:cs typeface="Arial"/>
              </a:rPr>
              <a:t>Texts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450"/>
              </a:lnSpc>
              <a:spcBef>
                <a:spcPts val="575"/>
              </a:spcBef>
            </a:pPr>
            <a:r>
              <a:rPr sz="1400" dirty="0">
                <a:solidFill>
                  <a:srgbClr val="00396E"/>
                </a:solidFill>
                <a:latin typeface="Arial"/>
                <a:cs typeface="Arial"/>
              </a:rPr>
              <a:t>Update</a:t>
            </a:r>
            <a:r>
              <a:rPr sz="1400" spc="-20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96E"/>
                </a:solidFill>
                <a:latin typeface="Arial"/>
                <a:cs typeface="Arial"/>
              </a:rPr>
              <a:t>to</a:t>
            </a:r>
            <a:r>
              <a:rPr sz="1400" spc="-30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96E"/>
                </a:solidFill>
                <a:latin typeface="Arial"/>
                <a:cs typeface="Arial"/>
              </a:rPr>
              <a:t>Essay</a:t>
            </a:r>
            <a:r>
              <a:rPr sz="1400" spc="-40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96E"/>
                </a:solidFill>
                <a:latin typeface="Arial"/>
                <a:cs typeface="Arial"/>
              </a:rPr>
              <a:t>prompts</a:t>
            </a:r>
            <a:r>
              <a:rPr sz="1400" spc="-30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00396E"/>
                </a:solidFill>
                <a:latin typeface="Arial"/>
                <a:cs typeface="Arial"/>
              </a:rPr>
              <a:t>and </a:t>
            </a:r>
            <a:r>
              <a:rPr sz="1400" dirty="0">
                <a:solidFill>
                  <a:srgbClr val="00396E"/>
                </a:solidFill>
                <a:latin typeface="Arial"/>
                <a:cs typeface="Arial"/>
              </a:rPr>
              <a:t>Certification</a:t>
            </a:r>
            <a:r>
              <a:rPr sz="1400" spc="-90" dirty="0">
                <a:solidFill>
                  <a:srgbClr val="00396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96E"/>
                </a:solidFill>
                <a:latin typeface="Arial"/>
                <a:cs typeface="Arial"/>
              </a:rPr>
              <a:t>statement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6170421" y="4800346"/>
            <a:ext cx="833119" cy="1242695"/>
            <a:chOff x="6170421" y="4800346"/>
            <a:chExt cx="833119" cy="1242695"/>
          </a:xfrm>
        </p:grpSpPr>
        <p:sp>
          <p:nvSpPr>
            <p:cNvPr id="41" name="object 41"/>
            <p:cNvSpPr/>
            <p:nvPr/>
          </p:nvSpPr>
          <p:spPr>
            <a:xfrm>
              <a:off x="6176771" y="4942112"/>
              <a:ext cx="820419" cy="963930"/>
            </a:xfrm>
            <a:custGeom>
              <a:avLst/>
              <a:gdLst/>
              <a:ahLst/>
              <a:cxnLst/>
              <a:rect l="l" t="t" r="r" b="b"/>
              <a:pathLst>
                <a:path w="820420" h="963929">
                  <a:moveTo>
                    <a:pt x="412614" y="0"/>
                  </a:moveTo>
                  <a:lnTo>
                    <a:pt x="387914" y="6415"/>
                  </a:lnTo>
                  <a:lnTo>
                    <a:pt x="368915" y="25663"/>
                  </a:lnTo>
                  <a:lnTo>
                    <a:pt x="0" y="665971"/>
                  </a:lnTo>
                  <a:lnTo>
                    <a:pt x="0" y="963493"/>
                  </a:lnTo>
                  <a:lnTo>
                    <a:pt x="819911" y="963493"/>
                  </a:lnTo>
                  <a:lnTo>
                    <a:pt x="819911" y="849433"/>
                  </a:lnTo>
                  <a:lnTo>
                    <a:pt x="411981" y="849433"/>
                  </a:lnTo>
                  <a:lnTo>
                    <a:pt x="387123" y="844522"/>
                  </a:lnTo>
                  <a:lnTo>
                    <a:pt x="367015" y="831056"/>
                  </a:lnTo>
                  <a:lnTo>
                    <a:pt x="353557" y="810937"/>
                  </a:lnTo>
                  <a:lnTo>
                    <a:pt x="348649" y="786066"/>
                  </a:lnTo>
                  <a:lnTo>
                    <a:pt x="353557" y="761194"/>
                  </a:lnTo>
                  <a:lnTo>
                    <a:pt x="367015" y="741075"/>
                  </a:lnTo>
                  <a:lnTo>
                    <a:pt x="387123" y="727610"/>
                  </a:lnTo>
                  <a:lnTo>
                    <a:pt x="411981" y="722699"/>
                  </a:lnTo>
                  <a:lnTo>
                    <a:pt x="819911" y="722699"/>
                  </a:lnTo>
                  <a:lnTo>
                    <a:pt x="819911" y="672005"/>
                  </a:lnTo>
                  <a:lnTo>
                    <a:pt x="373982" y="672005"/>
                  </a:lnTo>
                  <a:lnTo>
                    <a:pt x="373982" y="228437"/>
                  </a:lnTo>
                  <a:lnTo>
                    <a:pt x="572844" y="228437"/>
                  </a:lnTo>
                  <a:lnTo>
                    <a:pt x="456313" y="25663"/>
                  </a:lnTo>
                  <a:lnTo>
                    <a:pt x="437313" y="6415"/>
                  </a:lnTo>
                  <a:lnTo>
                    <a:pt x="412614" y="0"/>
                  </a:lnTo>
                  <a:close/>
                </a:path>
                <a:path w="820420" h="963929">
                  <a:moveTo>
                    <a:pt x="819911" y="722699"/>
                  </a:moveTo>
                  <a:lnTo>
                    <a:pt x="411981" y="722699"/>
                  </a:lnTo>
                  <a:lnTo>
                    <a:pt x="436839" y="727610"/>
                  </a:lnTo>
                  <a:lnTo>
                    <a:pt x="456947" y="741075"/>
                  </a:lnTo>
                  <a:lnTo>
                    <a:pt x="470405" y="761194"/>
                  </a:lnTo>
                  <a:lnTo>
                    <a:pt x="475313" y="786066"/>
                  </a:lnTo>
                  <a:lnTo>
                    <a:pt x="470405" y="810937"/>
                  </a:lnTo>
                  <a:lnTo>
                    <a:pt x="456947" y="831056"/>
                  </a:lnTo>
                  <a:lnTo>
                    <a:pt x="436839" y="844522"/>
                  </a:lnTo>
                  <a:lnTo>
                    <a:pt x="411981" y="849433"/>
                  </a:lnTo>
                  <a:lnTo>
                    <a:pt x="819911" y="849433"/>
                  </a:lnTo>
                  <a:lnTo>
                    <a:pt x="819911" y="722699"/>
                  </a:lnTo>
                  <a:close/>
                </a:path>
                <a:path w="820420" h="963929">
                  <a:moveTo>
                    <a:pt x="572844" y="228437"/>
                  </a:moveTo>
                  <a:lnTo>
                    <a:pt x="449980" y="228437"/>
                  </a:lnTo>
                  <a:lnTo>
                    <a:pt x="449980" y="672005"/>
                  </a:lnTo>
                  <a:lnTo>
                    <a:pt x="819911" y="672005"/>
                  </a:lnTo>
                  <a:lnTo>
                    <a:pt x="819911" y="658355"/>
                  </a:lnTo>
                  <a:lnTo>
                    <a:pt x="572844" y="228437"/>
                  </a:lnTo>
                  <a:close/>
                </a:path>
              </a:pathLst>
            </a:custGeom>
            <a:solidFill>
              <a:srgbClr val="D7BB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176771" y="4806696"/>
              <a:ext cx="820419" cy="1229995"/>
            </a:xfrm>
            <a:custGeom>
              <a:avLst/>
              <a:gdLst/>
              <a:ahLst/>
              <a:cxnLst/>
              <a:rect l="l" t="t" r="r" b="b"/>
              <a:pathLst>
                <a:path w="820420" h="1229995">
                  <a:moveTo>
                    <a:pt x="0" y="1229867"/>
                  </a:moveTo>
                  <a:lnTo>
                    <a:pt x="819912" y="1229867"/>
                  </a:lnTo>
                  <a:lnTo>
                    <a:pt x="819912" y="0"/>
                  </a:lnTo>
                  <a:lnTo>
                    <a:pt x="0" y="0"/>
                  </a:lnTo>
                  <a:lnTo>
                    <a:pt x="0" y="122986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xfrm>
            <a:off x="115925" y="6646488"/>
            <a:ext cx="202565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800" b="0" i="0">
                <a:solidFill>
                  <a:srgbClr val="0A518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/>
              <a:t>©</a:t>
            </a:r>
            <a:r>
              <a:rPr lang="en-US" spc="-25"/>
              <a:t> </a:t>
            </a:r>
            <a:r>
              <a:rPr lang="en-US"/>
              <a:t>Association</a:t>
            </a:r>
            <a:r>
              <a:rPr lang="en-US" spc="-35"/>
              <a:t> </a:t>
            </a:r>
            <a:r>
              <a:rPr lang="en-US"/>
              <a:t>of</a:t>
            </a:r>
            <a:r>
              <a:rPr lang="en-US" spc="-10"/>
              <a:t> </a:t>
            </a:r>
            <a:r>
              <a:rPr lang="en-US"/>
              <a:t>American</a:t>
            </a:r>
            <a:r>
              <a:rPr lang="en-US" spc="-35"/>
              <a:t> </a:t>
            </a:r>
            <a:r>
              <a:rPr lang="en-US"/>
              <a:t>Medical</a:t>
            </a:r>
            <a:r>
              <a:rPr lang="en-US" spc="-5"/>
              <a:t> </a:t>
            </a:r>
            <a:r>
              <a:rPr lang="en-US" spc="-10"/>
              <a:t>Colleges</a:t>
            </a:r>
            <a:endParaRPr spc="-1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8951" y="1670316"/>
            <a:ext cx="10854055" cy="4841875"/>
            <a:chOff x="758951" y="1670316"/>
            <a:chExt cx="10854055" cy="48418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8951" y="1670316"/>
              <a:ext cx="10853928" cy="48417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4023" y="1865375"/>
              <a:ext cx="10283952" cy="42717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970770" y="3708145"/>
              <a:ext cx="807720" cy="441325"/>
            </a:xfrm>
            <a:custGeom>
              <a:avLst/>
              <a:gdLst/>
              <a:ahLst/>
              <a:cxnLst/>
              <a:rect l="l" t="t" r="r" b="b"/>
              <a:pathLst>
                <a:path w="807720" h="441325">
                  <a:moveTo>
                    <a:pt x="757935" y="0"/>
                  </a:moveTo>
                  <a:lnTo>
                    <a:pt x="169036" y="150240"/>
                  </a:lnTo>
                  <a:lnTo>
                    <a:pt x="144272" y="53339"/>
                  </a:lnTo>
                  <a:lnTo>
                    <a:pt x="0" y="296671"/>
                  </a:lnTo>
                  <a:lnTo>
                    <a:pt x="243331" y="441070"/>
                  </a:lnTo>
                  <a:lnTo>
                    <a:pt x="218566" y="344169"/>
                  </a:lnTo>
                  <a:lnTo>
                    <a:pt x="807338" y="193801"/>
                  </a:lnTo>
                  <a:lnTo>
                    <a:pt x="75793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970770" y="3708145"/>
              <a:ext cx="807720" cy="441325"/>
            </a:xfrm>
            <a:custGeom>
              <a:avLst/>
              <a:gdLst/>
              <a:ahLst/>
              <a:cxnLst/>
              <a:rect l="l" t="t" r="r" b="b"/>
              <a:pathLst>
                <a:path w="807720" h="441325">
                  <a:moveTo>
                    <a:pt x="807338" y="193801"/>
                  </a:moveTo>
                  <a:lnTo>
                    <a:pt x="218566" y="344169"/>
                  </a:lnTo>
                  <a:lnTo>
                    <a:pt x="243331" y="441070"/>
                  </a:lnTo>
                  <a:lnTo>
                    <a:pt x="0" y="296671"/>
                  </a:lnTo>
                  <a:lnTo>
                    <a:pt x="144272" y="53339"/>
                  </a:lnTo>
                  <a:lnTo>
                    <a:pt x="169036" y="150240"/>
                  </a:lnTo>
                  <a:lnTo>
                    <a:pt x="757935" y="0"/>
                  </a:lnTo>
                  <a:lnTo>
                    <a:pt x="807338" y="193801"/>
                  </a:lnTo>
                  <a:close/>
                </a:path>
              </a:pathLst>
            </a:custGeom>
            <a:ln w="126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105"/>
              </a:spcBef>
            </a:pPr>
            <a:r>
              <a:rPr dirty="0"/>
              <a:t>AMCAS</a:t>
            </a:r>
            <a:r>
              <a:rPr spc="-15" dirty="0"/>
              <a:t> </a:t>
            </a:r>
            <a:r>
              <a:rPr dirty="0"/>
              <a:t>Main </a:t>
            </a:r>
            <a:r>
              <a:rPr spc="-20" dirty="0"/>
              <a:t>Menu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115925" y="6646488"/>
            <a:ext cx="202565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800" b="0" i="0">
                <a:solidFill>
                  <a:srgbClr val="0A518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/>
              <a:t>©</a:t>
            </a:r>
            <a:r>
              <a:rPr lang="en-US" spc="-25"/>
              <a:t> </a:t>
            </a:r>
            <a:r>
              <a:rPr lang="en-US"/>
              <a:t>Association</a:t>
            </a:r>
            <a:r>
              <a:rPr lang="en-US" spc="-35"/>
              <a:t> </a:t>
            </a:r>
            <a:r>
              <a:rPr lang="en-US"/>
              <a:t>of</a:t>
            </a:r>
            <a:r>
              <a:rPr lang="en-US" spc="-10"/>
              <a:t> </a:t>
            </a:r>
            <a:r>
              <a:rPr lang="en-US"/>
              <a:t>American</a:t>
            </a:r>
            <a:r>
              <a:rPr lang="en-US" spc="-35"/>
              <a:t> </a:t>
            </a:r>
            <a:r>
              <a:rPr lang="en-US"/>
              <a:t>Medical</a:t>
            </a:r>
            <a:r>
              <a:rPr lang="en-US" spc="-5"/>
              <a:t> </a:t>
            </a:r>
            <a:r>
              <a:rPr lang="en-US" spc="-10"/>
              <a:t>Colleges</a:t>
            </a:r>
            <a:endParaRPr spc="-1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105"/>
              </a:spcBef>
            </a:pPr>
            <a:r>
              <a:rPr dirty="0"/>
              <a:t>Schools</a:t>
            </a:r>
            <a:r>
              <a:rPr spc="-160" dirty="0"/>
              <a:t> </a:t>
            </a:r>
            <a:r>
              <a:rPr spc="-10" dirty="0"/>
              <a:t>Attended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204751" y="1667131"/>
            <a:ext cx="5962650" cy="4848225"/>
            <a:chOff x="3204751" y="1667131"/>
            <a:chExt cx="5962650" cy="48482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4751" y="1667131"/>
              <a:ext cx="5962328" cy="48480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63468" y="1825751"/>
              <a:ext cx="5465064" cy="435102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260598" y="3897629"/>
              <a:ext cx="5686425" cy="1603375"/>
            </a:xfrm>
            <a:custGeom>
              <a:avLst/>
              <a:gdLst/>
              <a:ahLst/>
              <a:cxnLst/>
              <a:rect l="l" t="t" r="r" b="b"/>
              <a:pathLst>
                <a:path w="5686425" h="1603375">
                  <a:moveTo>
                    <a:pt x="0" y="267208"/>
                  </a:moveTo>
                  <a:lnTo>
                    <a:pt x="4305" y="219177"/>
                  </a:lnTo>
                  <a:lnTo>
                    <a:pt x="16717" y="173970"/>
                  </a:lnTo>
                  <a:lnTo>
                    <a:pt x="36481" y="132343"/>
                  </a:lnTo>
                  <a:lnTo>
                    <a:pt x="62844" y="95049"/>
                  </a:lnTo>
                  <a:lnTo>
                    <a:pt x="95049" y="62844"/>
                  </a:lnTo>
                  <a:lnTo>
                    <a:pt x="132343" y="36481"/>
                  </a:lnTo>
                  <a:lnTo>
                    <a:pt x="173970" y="16717"/>
                  </a:lnTo>
                  <a:lnTo>
                    <a:pt x="219177" y="4305"/>
                  </a:lnTo>
                  <a:lnTo>
                    <a:pt x="267207" y="0"/>
                  </a:lnTo>
                  <a:lnTo>
                    <a:pt x="5418835" y="0"/>
                  </a:lnTo>
                  <a:lnTo>
                    <a:pt x="5466866" y="4305"/>
                  </a:lnTo>
                  <a:lnTo>
                    <a:pt x="5512073" y="16717"/>
                  </a:lnTo>
                  <a:lnTo>
                    <a:pt x="5553700" y="36481"/>
                  </a:lnTo>
                  <a:lnTo>
                    <a:pt x="5590994" y="62844"/>
                  </a:lnTo>
                  <a:lnTo>
                    <a:pt x="5623199" y="95049"/>
                  </a:lnTo>
                  <a:lnTo>
                    <a:pt x="5649562" y="132343"/>
                  </a:lnTo>
                  <a:lnTo>
                    <a:pt x="5669326" y="173970"/>
                  </a:lnTo>
                  <a:lnTo>
                    <a:pt x="5681738" y="219177"/>
                  </a:lnTo>
                  <a:lnTo>
                    <a:pt x="5686044" y="267208"/>
                  </a:lnTo>
                  <a:lnTo>
                    <a:pt x="5686044" y="1336040"/>
                  </a:lnTo>
                  <a:lnTo>
                    <a:pt x="5681738" y="1384070"/>
                  </a:lnTo>
                  <a:lnTo>
                    <a:pt x="5669326" y="1429277"/>
                  </a:lnTo>
                  <a:lnTo>
                    <a:pt x="5649562" y="1470904"/>
                  </a:lnTo>
                  <a:lnTo>
                    <a:pt x="5623199" y="1508198"/>
                  </a:lnTo>
                  <a:lnTo>
                    <a:pt x="5590994" y="1540403"/>
                  </a:lnTo>
                  <a:lnTo>
                    <a:pt x="5553700" y="1566766"/>
                  </a:lnTo>
                  <a:lnTo>
                    <a:pt x="5512073" y="1586530"/>
                  </a:lnTo>
                  <a:lnTo>
                    <a:pt x="5466866" y="1598942"/>
                  </a:lnTo>
                  <a:lnTo>
                    <a:pt x="5418835" y="1603248"/>
                  </a:lnTo>
                  <a:lnTo>
                    <a:pt x="267207" y="1603248"/>
                  </a:lnTo>
                  <a:lnTo>
                    <a:pt x="219177" y="1598942"/>
                  </a:lnTo>
                  <a:lnTo>
                    <a:pt x="173970" y="1586530"/>
                  </a:lnTo>
                  <a:lnTo>
                    <a:pt x="132343" y="1566766"/>
                  </a:lnTo>
                  <a:lnTo>
                    <a:pt x="95049" y="1540403"/>
                  </a:lnTo>
                  <a:lnTo>
                    <a:pt x="62844" y="1508198"/>
                  </a:lnTo>
                  <a:lnTo>
                    <a:pt x="36481" y="1470904"/>
                  </a:lnTo>
                  <a:lnTo>
                    <a:pt x="16717" y="1429277"/>
                  </a:lnTo>
                  <a:lnTo>
                    <a:pt x="4305" y="1384070"/>
                  </a:lnTo>
                  <a:lnTo>
                    <a:pt x="0" y="1336040"/>
                  </a:lnTo>
                  <a:lnTo>
                    <a:pt x="0" y="267208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115925" y="6646488"/>
            <a:ext cx="202565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800" b="0" i="0">
                <a:solidFill>
                  <a:srgbClr val="0A518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/>
              <a:t>©</a:t>
            </a:r>
            <a:r>
              <a:rPr lang="en-US" spc="-25"/>
              <a:t> </a:t>
            </a:r>
            <a:r>
              <a:rPr lang="en-US"/>
              <a:t>Association</a:t>
            </a:r>
            <a:r>
              <a:rPr lang="en-US" spc="-35"/>
              <a:t> </a:t>
            </a:r>
            <a:r>
              <a:rPr lang="en-US"/>
              <a:t>of</a:t>
            </a:r>
            <a:r>
              <a:rPr lang="en-US" spc="-10"/>
              <a:t> </a:t>
            </a:r>
            <a:r>
              <a:rPr lang="en-US"/>
              <a:t>American</a:t>
            </a:r>
            <a:r>
              <a:rPr lang="en-US" spc="-35"/>
              <a:t> </a:t>
            </a:r>
            <a:r>
              <a:rPr lang="en-US"/>
              <a:t>Medical</a:t>
            </a:r>
            <a:r>
              <a:rPr lang="en-US" spc="-5"/>
              <a:t> </a:t>
            </a:r>
            <a:r>
              <a:rPr lang="en-US" spc="-10"/>
              <a:t>Colleges</a:t>
            </a:r>
            <a:endParaRPr spc="-1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Arial"/>
                <a:cs typeface="Arial"/>
              </a:rPr>
              <a:t>Other Impactful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Experiences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41375" y="682675"/>
            <a:ext cx="10700385" cy="6128385"/>
            <a:chOff x="341375" y="682675"/>
            <a:chExt cx="10700385" cy="61283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1375" y="1263395"/>
              <a:ext cx="8927592" cy="36850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6447" y="1458468"/>
              <a:ext cx="8357616" cy="31150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79564" y="3428998"/>
              <a:ext cx="3861816" cy="338175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419922" y="682675"/>
              <a:ext cx="586740" cy="637540"/>
            </a:xfrm>
            <a:custGeom>
              <a:avLst/>
              <a:gdLst/>
              <a:ahLst/>
              <a:cxnLst/>
              <a:rect l="l" t="t" r="r" b="b"/>
              <a:pathLst>
                <a:path w="586740" h="637540">
                  <a:moveTo>
                    <a:pt x="53086" y="584200"/>
                  </a:moveTo>
                  <a:lnTo>
                    <a:pt x="0" y="584200"/>
                  </a:lnTo>
                  <a:lnTo>
                    <a:pt x="0" y="637286"/>
                  </a:lnTo>
                  <a:lnTo>
                    <a:pt x="53086" y="584200"/>
                  </a:lnTo>
                  <a:close/>
                </a:path>
                <a:path w="586740" h="637540">
                  <a:moveTo>
                    <a:pt x="94170" y="263842"/>
                  </a:moveTo>
                  <a:lnTo>
                    <a:pt x="0" y="263842"/>
                  </a:lnTo>
                  <a:lnTo>
                    <a:pt x="0" y="301523"/>
                  </a:lnTo>
                  <a:lnTo>
                    <a:pt x="94170" y="301523"/>
                  </a:lnTo>
                  <a:lnTo>
                    <a:pt x="94170" y="263842"/>
                  </a:lnTo>
                  <a:close/>
                </a:path>
                <a:path w="586740" h="637540">
                  <a:moveTo>
                    <a:pt x="109613" y="527672"/>
                  </a:moveTo>
                  <a:lnTo>
                    <a:pt x="56502" y="527672"/>
                  </a:lnTo>
                  <a:lnTo>
                    <a:pt x="56502" y="580783"/>
                  </a:lnTo>
                  <a:lnTo>
                    <a:pt x="109613" y="527672"/>
                  </a:lnTo>
                  <a:close/>
                </a:path>
                <a:path w="586740" h="637540">
                  <a:moveTo>
                    <a:pt x="139941" y="113842"/>
                  </a:moveTo>
                  <a:lnTo>
                    <a:pt x="64693" y="38557"/>
                  </a:lnTo>
                  <a:lnTo>
                    <a:pt x="38049" y="65201"/>
                  </a:lnTo>
                  <a:lnTo>
                    <a:pt x="113296" y="140500"/>
                  </a:lnTo>
                  <a:lnTo>
                    <a:pt x="139941" y="113842"/>
                  </a:lnTo>
                  <a:close/>
                </a:path>
                <a:path w="586740" h="637540">
                  <a:moveTo>
                    <a:pt x="339026" y="0"/>
                  </a:moveTo>
                  <a:lnTo>
                    <a:pt x="301358" y="0"/>
                  </a:lnTo>
                  <a:lnTo>
                    <a:pt x="301358" y="113080"/>
                  </a:lnTo>
                  <a:lnTo>
                    <a:pt x="339026" y="113080"/>
                  </a:lnTo>
                  <a:lnTo>
                    <a:pt x="339026" y="0"/>
                  </a:lnTo>
                  <a:close/>
                </a:path>
                <a:path w="586740" h="637540">
                  <a:moveTo>
                    <a:pt x="392303" y="244995"/>
                  </a:moveTo>
                  <a:lnTo>
                    <a:pt x="365391" y="244995"/>
                  </a:lnTo>
                  <a:lnTo>
                    <a:pt x="367753" y="269544"/>
                  </a:lnTo>
                  <a:lnTo>
                    <a:pt x="392303" y="244995"/>
                  </a:lnTo>
                  <a:close/>
                </a:path>
                <a:path w="586740" h="637540">
                  <a:moveTo>
                    <a:pt x="478447" y="158851"/>
                  </a:moveTo>
                  <a:lnTo>
                    <a:pt x="469773" y="153416"/>
                  </a:lnTo>
                  <a:lnTo>
                    <a:pt x="455803" y="150761"/>
                  </a:lnTo>
                  <a:lnTo>
                    <a:pt x="184581" y="150761"/>
                  </a:lnTo>
                  <a:lnTo>
                    <a:pt x="150812" y="171437"/>
                  </a:lnTo>
                  <a:lnTo>
                    <a:pt x="113385" y="523913"/>
                  </a:lnTo>
                  <a:lnTo>
                    <a:pt x="176161" y="461124"/>
                  </a:lnTo>
                  <a:lnTo>
                    <a:pt x="201536" y="207302"/>
                  </a:lnTo>
                  <a:lnTo>
                    <a:pt x="429996" y="207302"/>
                  </a:lnTo>
                  <a:lnTo>
                    <a:pt x="478447" y="158851"/>
                  </a:lnTo>
                  <a:close/>
                </a:path>
                <a:path w="586740" h="637540">
                  <a:moveTo>
                    <a:pt x="586740" y="50558"/>
                  </a:moveTo>
                  <a:lnTo>
                    <a:pt x="575221" y="39027"/>
                  </a:lnTo>
                  <a:lnTo>
                    <a:pt x="499973" y="114312"/>
                  </a:lnTo>
                  <a:lnTo>
                    <a:pt x="511479" y="125818"/>
                  </a:lnTo>
                  <a:lnTo>
                    <a:pt x="586740" y="50558"/>
                  </a:lnTo>
                  <a:close/>
                </a:path>
              </a:pathLst>
            </a:custGeom>
            <a:solidFill>
              <a:srgbClr val="ED2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115925" y="6646488"/>
            <a:ext cx="202565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800" b="0" i="0">
                <a:solidFill>
                  <a:srgbClr val="0A518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/>
              <a:t>©</a:t>
            </a:r>
            <a:r>
              <a:rPr lang="en-US" spc="-25"/>
              <a:t> </a:t>
            </a:r>
            <a:r>
              <a:rPr lang="en-US"/>
              <a:t>Association</a:t>
            </a:r>
            <a:r>
              <a:rPr lang="en-US" spc="-35"/>
              <a:t> </a:t>
            </a:r>
            <a:r>
              <a:rPr lang="en-US"/>
              <a:t>of</a:t>
            </a:r>
            <a:r>
              <a:rPr lang="en-US" spc="-10"/>
              <a:t> </a:t>
            </a:r>
            <a:r>
              <a:rPr lang="en-US"/>
              <a:t>American</a:t>
            </a:r>
            <a:r>
              <a:rPr lang="en-US" spc="-35"/>
              <a:t> </a:t>
            </a:r>
            <a:r>
              <a:rPr lang="en-US"/>
              <a:t>Medical</a:t>
            </a:r>
            <a:r>
              <a:rPr lang="en-US" spc="-5"/>
              <a:t> </a:t>
            </a:r>
            <a:r>
              <a:rPr lang="en-US" spc="-10"/>
              <a:t>Colleges</a:t>
            </a:r>
            <a:endParaRPr spc="-1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Work/Activities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37432" y="1825751"/>
            <a:ext cx="4517135" cy="435102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493074" y="3226231"/>
            <a:ext cx="586740" cy="637540"/>
          </a:xfrm>
          <a:custGeom>
            <a:avLst/>
            <a:gdLst/>
            <a:ahLst/>
            <a:cxnLst/>
            <a:rect l="l" t="t" r="r" b="b"/>
            <a:pathLst>
              <a:path w="586740" h="637539">
                <a:moveTo>
                  <a:pt x="53086" y="584200"/>
                </a:moveTo>
                <a:lnTo>
                  <a:pt x="0" y="584200"/>
                </a:lnTo>
                <a:lnTo>
                  <a:pt x="0" y="637286"/>
                </a:lnTo>
                <a:lnTo>
                  <a:pt x="53086" y="584200"/>
                </a:lnTo>
                <a:close/>
              </a:path>
              <a:path w="586740" h="637539">
                <a:moveTo>
                  <a:pt x="94170" y="263842"/>
                </a:moveTo>
                <a:lnTo>
                  <a:pt x="0" y="263842"/>
                </a:lnTo>
                <a:lnTo>
                  <a:pt x="0" y="301523"/>
                </a:lnTo>
                <a:lnTo>
                  <a:pt x="94170" y="301523"/>
                </a:lnTo>
                <a:lnTo>
                  <a:pt x="94170" y="263842"/>
                </a:lnTo>
                <a:close/>
              </a:path>
              <a:path w="586740" h="637539">
                <a:moveTo>
                  <a:pt x="109626" y="527672"/>
                </a:moveTo>
                <a:lnTo>
                  <a:pt x="56502" y="527672"/>
                </a:lnTo>
                <a:lnTo>
                  <a:pt x="56502" y="580783"/>
                </a:lnTo>
                <a:lnTo>
                  <a:pt x="109626" y="527672"/>
                </a:lnTo>
                <a:close/>
              </a:path>
              <a:path w="586740" h="637539">
                <a:moveTo>
                  <a:pt x="139941" y="113842"/>
                </a:moveTo>
                <a:lnTo>
                  <a:pt x="64693" y="38557"/>
                </a:lnTo>
                <a:lnTo>
                  <a:pt x="38049" y="65201"/>
                </a:lnTo>
                <a:lnTo>
                  <a:pt x="113296" y="140500"/>
                </a:lnTo>
                <a:lnTo>
                  <a:pt x="139941" y="113842"/>
                </a:lnTo>
                <a:close/>
              </a:path>
              <a:path w="586740" h="637539">
                <a:moveTo>
                  <a:pt x="339026" y="0"/>
                </a:moveTo>
                <a:lnTo>
                  <a:pt x="301358" y="0"/>
                </a:lnTo>
                <a:lnTo>
                  <a:pt x="301358" y="113080"/>
                </a:lnTo>
                <a:lnTo>
                  <a:pt x="339026" y="113080"/>
                </a:lnTo>
                <a:lnTo>
                  <a:pt x="339026" y="0"/>
                </a:lnTo>
                <a:close/>
              </a:path>
              <a:path w="586740" h="637539">
                <a:moveTo>
                  <a:pt x="392303" y="244995"/>
                </a:moveTo>
                <a:lnTo>
                  <a:pt x="365391" y="244995"/>
                </a:lnTo>
                <a:lnTo>
                  <a:pt x="367753" y="269544"/>
                </a:lnTo>
                <a:lnTo>
                  <a:pt x="392303" y="244995"/>
                </a:lnTo>
                <a:close/>
              </a:path>
              <a:path w="586740" h="637539">
                <a:moveTo>
                  <a:pt x="478447" y="158851"/>
                </a:moveTo>
                <a:lnTo>
                  <a:pt x="469773" y="153416"/>
                </a:lnTo>
                <a:lnTo>
                  <a:pt x="455803" y="150761"/>
                </a:lnTo>
                <a:lnTo>
                  <a:pt x="184581" y="150761"/>
                </a:lnTo>
                <a:lnTo>
                  <a:pt x="150812" y="171437"/>
                </a:lnTo>
                <a:lnTo>
                  <a:pt x="113385" y="523913"/>
                </a:lnTo>
                <a:lnTo>
                  <a:pt x="176161" y="461124"/>
                </a:lnTo>
                <a:lnTo>
                  <a:pt x="201536" y="207302"/>
                </a:lnTo>
                <a:lnTo>
                  <a:pt x="429996" y="207302"/>
                </a:lnTo>
                <a:lnTo>
                  <a:pt x="478447" y="158851"/>
                </a:lnTo>
                <a:close/>
              </a:path>
              <a:path w="586740" h="637539">
                <a:moveTo>
                  <a:pt x="586740" y="50558"/>
                </a:moveTo>
                <a:lnTo>
                  <a:pt x="575221" y="39027"/>
                </a:lnTo>
                <a:lnTo>
                  <a:pt x="499973" y="114312"/>
                </a:lnTo>
                <a:lnTo>
                  <a:pt x="511479" y="125818"/>
                </a:lnTo>
                <a:lnTo>
                  <a:pt x="586740" y="50558"/>
                </a:lnTo>
                <a:close/>
              </a:path>
            </a:pathLst>
          </a:custGeom>
          <a:solidFill>
            <a:srgbClr val="ED2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15925" y="6646488"/>
            <a:ext cx="202565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800" b="0" i="0">
                <a:solidFill>
                  <a:srgbClr val="0A518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/>
              <a:t>©</a:t>
            </a:r>
            <a:r>
              <a:rPr lang="en-US" spc="-25"/>
              <a:t> </a:t>
            </a:r>
            <a:r>
              <a:rPr lang="en-US"/>
              <a:t>Association</a:t>
            </a:r>
            <a:r>
              <a:rPr lang="en-US" spc="-35"/>
              <a:t> </a:t>
            </a:r>
            <a:r>
              <a:rPr lang="en-US"/>
              <a:t>of</a:t>
            </a:r>
            <a:r>
              <a:rPr lang="en-US" spc="-10"/>
              <a:t> </a:t>
            </a:r>
            <a:r>
              <a:rPr lang="en-US"/>
              <a:t>American</a:t>
            </a:r>
            <a:r>
              <a:rPr lang="en-US" spc="-35"/>
              <a:t> </a:t>
            </a:r>
            <a:r>
              <a:rPr lang="en-US"/>
              <a:t>Medical</a:t>
            </a:r>
            <a:r>
              <a:rPr lang="en-US" spc="-5"/>
              <a:t> </a:t>
            </a:r>
            <a:r>
              <a:rPr lang="en-US" spc="-10"/>
              <a:t>Colleges</a:t>
            </a:r>
            <a:endParaRPr spc="-1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1727</TotalTime>
  <Words>669</Words>
  <Application>Microsoft Office PowerPoint</Application>
  <PresentationFormat>Widescreen</PresentationFormat>
  <Paragraphs>152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Times New Roman</vt:lpstr>
      <vt:lpstr>Wingdings</vt:lpstr>
      <vt:lpstr>Office Theme</vt:lpstr>
      <vt:lpstr>Applying to Med School Part 2 AMCAS EY2024</vt:lpstr>
      <vt:lpstr>2024 AMCAS Participation</vt:lpstr>
      <vt:lpstr>2024 Application Dates</vt:lpstr>
      <vt:lpstr>The AMCAS Application</vt:lpstr>
      <vt:lpstr>2024 AMCAS Application Changes</vt:lpstr>
      <vt:lpstr>AMCAS Main Menu</vt:lpstr>
      <vt:lpstr>Schools Attended</vt:lpstr>
      <vt:lpstr>Other Impactful Experiences</vt:lpstr>
      <vt:lpstr>Work/Activities</vt:lpstr>
      <vt:lpstr>Letters of Evaluation</vt:lpstr>
      <vt:lpstr>Medical Schools</vt:lpstr>
      <vt:lpstr>AMCAS Verification Process</vt:lpstr>
      <vt:lpstr>AMCAS Verification</vt:lpstr>
      <vt:lpstr>Letters of Evaluation</vt:lpstr>
      <vt:lpstr>The PMAC Application</vt:lpstr>
      <vt:lpstr>Transcript Requests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Applying to Med school</dc:title>
  <dc:creator>Mack Ivey</dc:creator>
  <cp:lastModifiedBy>Mack Ivey</cp:lastModifiedBy>
  <cp:revision>23</cp:revision>
  <dcterms:created xsi:type="dcterms:W3CDTF">2019-04-28T19:28:10Z</dcterms:created>
  <dcterms:modified xsi:type="dcterms:W3CDTF">2023-04-27T15:33:44Z</dcterms:modified>
</cp:coreProperties>
</file>